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8"/>
  </p:notesMasterIdLst>
  <p:handoutMasterIdLst>
    <p:handoutMasterId r:id="rId49"/>
  </p:handoutMasterIdLst>
  <p:sldIdLst>
    <p:sldId id="1124" r:id="rId5"/>
    <p:sldId id="1274" r:id="rId6"/>
    <p:sldId id="1295" r:id="rId7"/>
    <p:sldId id="1296" r:id="rId8"/>
    <p:sldId id="1297" r:id="rId9"/>
    <p:sldId id="1298" r:id="rId10"/>
    <p:sldId id="1299" r:id="rId11"/>
    <p:sldId id="1300" r:id="rId12"/>
    <p:sldId id="1301" r:id="rId13"/>
    <p:sldId id="1302" r:id="rId14"/>
    <p:sldId id="1303" r:id="rId15"/>
    <p:sldId id="1304" r:id="rId16"/>
    <p:sldId id="1305" r:id="rId17"/>
    <p:sldId id="1306" r:id="rId18"/>
    <p:sldId id="1307" r:id="rId19"/>
    <p:sldId id="1308" r:id="rId20"/>
    <p:sldId id="1309" r:id="rId21"/>
    <p:sldId id="1310" r:id="rId22"/>
    <p:sldId id="1311" r:id="rId23"/>
    <p:sldId id="1312" r:id="rId24"/>
    <p:sldId id="1313" r:id="rId25"/>
    <p:sldId id="1314" r:id="rId26"/>
    <p:sldId id="1315" r:id="rId27"/>
    <p:sldId id="1316" r:id="rId28"/>
    <p:sldId id="1317" r:id="rId29"/>
    <p:sldId id="1318" r:id="rId30"/>
    <p:sldId id="1319" r:id="rId31"/>
    <p:sldId id="1320" r:id="rId32"/>
    <p:sldId id="1321" r:id="rId33"/>
    <p:sldId id="1322" r:id="rId34"/>
    <p:sldId id="1323" r:id="rId35"/>
    <p:sldId id="1324" r:id="rId36"/>
    <p:sldId id="1325" r:id="rId37"/>
    <p:sldId id="1326" r:id="rId38"/>
    <p:sldId id="1327" r:id="rId39"/>
    <p:sldId id="1328" r:id="rId40"/>
    <p:sldId id="1329" r:id="rId41"/>
    <p:sldId id="1330" r:id="rId42"/>
    <p:sldId id="1331" r:id="rId43"/>
    <p:sldId id="1332" r:id="rId44"/>
    <p:sldId id="1333" r:id="rId45"/>
    <p:sldId id="1334" r:id="rId46"/>
    <p:sldId id="1335"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nfo" id="{2523951A-637B-477A-877D-6B09A0E1E681}">
          <p14:sldIdLst>
            <p14:sldId id="1124"/>
            <p14:sldId id="1274"/>
          </p14:sldIdLst>
        </p14:section>
        <p14:section name="AI. Understanding" id="{2266D7F5-89A7-478C-8A43-C1409DDC88B9}">
          <p14:sldIdLst>
            <p14:sldId id="1295"/>
            <p14:sldId id="1296"/>
            <p14:sldId id="1297"/>
            <p14:sldId id="1298"/>
            <p14:sldId id="1299"/>
            <p14:sldId id="1300"/>
            <p14:sldId id="1301"/>
          </p14:sldIdLst>
        </p14:section>
        <p14:section name="AI.Solving real world problems" id="{BB22006E-C30C-4DE3-B763-87F3164E2938}">
          <p14:sldIdLst>
            <p14:sldId id="1302"/>
            <p14:sldId id="1303"/>
            <p14:sldId id="1304"/>
            <p14:sldId id="1305"/>
            <p14:sldId id="1306"/>
          </p14:sldIdLst>
        </p14:section>
        <p14:section name="AI.Diving deeper in Application Insights" id="{27BB179A-3D45-4C78-AE2A-A9D3E8CF70A8}">
          <p14:sldIdLst>
            <p14:sldId id="1307"/>
            <p14:sldId id="1308"/>
            <p14:sldId id="1309"/>
            <p14:sldId id="1310"/>
            <p14:sldId id="1311"/>
            <p14:sldId id="1312"/>
            <p14:sldId id="1313"/>
          </p14:sldIdLst>
        </p14:section>
        <p14:section name="ME.Prereq" id="{C9F2AAFD-AF11-44DF-A1B0-C80894A48C2B}">
          <p14:sldIdLst>
            <p14:sldId id="1314"/>
            <p14:sldId id="1315"/>
          </p14:sldIdLst>
        </p14:section>
        <p14:section name="ME.Intro" id="{0390B6E9-1C46-4FE4-A2FD-168BCA58A6BD}">
          <p14:sldIdLst>
            <p14:sldId id="1316"/>
            <p14:sldId id="1317"/>
            <p14:sldId id="1318"/>
            <p14:sldId id="1319"/>
            <p14:sldId id="1320"/>
            <p14:sldId id="1321"/>
          </p14:sldIdLst>
        </p14:section>
        <p14:section name="ME.Scenarions" id="{00890E5E-5997-4C98-970E-919B11F3A053}">
          <p14:sldIdLst>
            <p14:sldId id="1322"/>
            <p14:sldId id="1323"/>
            <p14:sldId id="1324"/>
            <p14:sldId id="1325"/>
          </p14:sldIdLst>
        </p14:section>
        <p14:section name="ME.Segmentation" id="{8C8FD3E6-3840-433E-A2BD-E4D875F0160D}">
          <p14:sldIdLst>
            <p14:sldId id="1326"/>
            <p14:sldId id="1327"/>
            <p14:sldId id="1328"/>
            <p14:sldId id="1329"/>
            <p14:sldId id="1330"/>
          </p14:sldIdLst>
        </p14:section>
        <p14:section name="ME.TargetedNotification" id="{6BE79D89-AFDC-4312-BCD1-BFDE3975A504}">
          <p14:sldIdLst>
            <p14:sldId id="1331"/>
            <p14:sldId id="1332"/>
            <p14:sldId id="1333"/>
            <p14:sldId id="1334"/>
          </p14:sldIdLst>
        </p14:section>
        <p14:section name="Untitled Section" id="{62FBFF26-8A6F-4031-8486-5B52C5734AB2}">
          <p14:sldIdLst>
            <p14:sldId id="13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9E"/>
    <a:srgbClr val="5C2D91"/>
    <a:srgbClr val="0072C6"/>
    <a:srgbClr val="BAD80A"/>
    <a:srgbClr val="9B4F96"/>
    <a:srgbClr val="505050"/>
    <a:srgbClr val="D2D2D2"/>
    <a:srgbClr val="7FBA00"/>
    <a:srgbClr val="FFFFFF"/>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789" autoAdjust="0"/>
    <p:restoredTop sz="96433" autoAdjust="0"/>
  </p:normalViewPr>
  <p:slideViewPr>
    <p:cSldViewPr snapToObjects="1">
      <p:cViewPr varScale="1">
        <p:scale>
          <a:sx n="76" d="100"/>
          <a:sy n="76" d="100"/>
        </p:scale>
        <p:origin x="132" y="276"/>
      </p:cViewPr>
      <p:guideLst/>
    </p:cSldViewPr>
  </p:slideViewPr>
  <p:outlineViewPr>
    <p:cViewPr>
      <p:scale>
        <a:sx n="33" d="100"/>
        <a:sy n="33" d="100"/>
      </p:scale>
      <p:origin x="0" y="-864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83" d="100"/>
          <a:sy n="83" d="100"/>
        </p:scale>
        <p:origin x="292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01556-6BFB-4B98-91C6-ACD008B9B2C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4C66403-CC81-46C1-82A5-F6EF10DD5631}">
      <dgm:prSet phldrT="[Text]" custT="1"/>
      <dgm:spPr/>
      <dgm:t>
        <a:bodyPr/>
        <a:lstStyle/>
        <a:p>
          <a:r>
            <a:rPr lang="en-US" sz="2400" dirty="0">
              <a:latin typeface="Segoe UI" panose="020B0502040204020203" pitchFamily="34" charset="0"/>
              <a:cs typeface="Segoe UI" panose="020B0502040204020203" pitchFamily="34" charset="0"/>
            </a:rPr>
            <a:t>Debug :  Development Mode</a:t>
          </a:r>
        </a:p>
      </dgm:t>
    </dgm:pt>
    <dgm:pt modelId="{E0A0C8B5-07A1-4203-B354-86BCA9222651}" type="parTrans" cxnId="{7AB82F28-4757-49B9-8DF2-637FB5CD9606}">
      <dgm:prSet/>
      <dgm:spPr/>
      <dgm:t>
        <a:bodyPr/>
        <a:lstStyle/>
        <a:p>
          <a:endParaRPr lang="en-US"/>
        </a:p>
      </dgm:t>
    </dgm:pt>
    <dgm:pt modelId="{4C51F29E-B10A-481E-9D23-7536D685C0F5}" type="sibTrans" cxnId="{7AB82F28-4757-49B9-8DF2-637FB5CD9606}">
      <dgm:prSet/>
      <dgm:spPr/>
      <dgm:t>
        <a:bodyPr/>
        <a:lstStyle/>
        <a:p>
          <a:endParaRPr lang="en-US"/>
        </a:p>
      </dgm:t>
    </dgm:pt>
    <dgm:pt modelId="{BA8D7D14-AC10-4B07-BA38-4579C0666E04}">
      <dgm:prSet custT="1"/>
      <dgm:spPr/>
      <dgm:t>
        <a:bodyPr/>
        <a:lstStyle/>
        <a:p>
          <a:r>
            <a:rPr lang="en-US" sz="2000" dirty="0">
              <a:latin typeface="Segoe UI" panose="020B0502040204020203" pitchFamily="34" charset="0"/>
              <a:cs typeface="Segoe UI" panose="020B0502040204020203" pitchFamily="34" charset="0"/>
            </a:rPr>
            <a:t>Instantaneous send</a:t>
          </a:r>
        </a:p>
      </dgm:t>
    </dgm:pt>
    <dgm:pt modelId="{83B6DA18-CF1F-4E45-A0ED-FD6209425B24}" type="parTrans" cxnId="{2DCF9516-35C2-4170-91D5-218C0CF6C9AA}">
      <dgm:prSet/>
      <dgm:spPr/>
      <dgm:t>
        <a:bodyPr/>
        <a:lstStyle/>
        <a:p>
          <a:endParaRPr lang="en-US"/>
        </a:p>
      </dgm:t>
    </dgm:pt>
    <dgm:pt modelId="{BAA83AFF-3BCB-4C53-B0B9-0B74F6AE287C}" type="sibTrans" cxnId="{2DCF9516-35C2-4170-91D5-218C0CF6C9AA}">
      <dgm:prSet/>
      <dgm:spPr/>
      <dgm:t>
        <a:bodyPr/>
        <a:lstStyle/>
        <a:p>
          <a:endParaRPr lang="en-US"/>
        </a:p>
      </dgm:t>
    </dgm:pt>
    <dgm:pt modelId="{A6F20757-CD41-47ED-83CE-03311014E670}">
      <dgm:prSet custT="1"/>
      <dgm:spPr/>
      <dgm:t>
        <a:bodyPr/>
        <a:lstStyle/>
        <a:p>
          <a:r>
            <a:rPr lang="en-US" sz="2400" dirty="0">
              <a:latin typeface="Segoe UI" panose="020B0502040204020203" pitchFamily="34" charset="0"/>
              <a:cs typeface="Segoe UI" panose="020B0502040204020203" pitchFamily="34" charset="0"/>
            </a:rPr>
            <a:t>Release : Production Mode</a:t>
          </a:r>
        </a:p>
      </dgm:t>
    </dgm:pt>
    <dgm:pt modelId="{8E3E24D5-8D38-45FE-A77C-A930E70369DD}" type="parTrans" cxnId="{BAAB8CBF-16A3-4278-9D5A-BE6B9A73D721}">
      <dgm:prSet/>
      <dgm:spPr/>
      <dgm:t>
        <a:bodyPr/>
        <a:lstStyle/>
        <a:p>
          <a:endParaRPr lang="en-US"/>
        </a:p>
      </dgm:t>
    </dgm:pt>
    <dgm:pt modelId="{B8AC5921-051E-4300-971D-3A1594DC94BD}" type="sibTrans" cxnId="{BAAB8CBF-16A3-4278-9D5A-BE6B9A73D721}">
      <dgm:prSet/>
      <dgm:spPr/>
      <dgm:t>
        <a:bodyPr/>
        <a:lstStyle/>
        <a:p>
          <a:endParaRPr lang="en-US"/>
        </a:p>
      </dgm:t>
    </dgm:pt>
    <dgm:pt modelId="{61C0FA5A-36D2-43DA-864E-39D584A829F2}">
      <dgm:prSet custT="1"/>
      <dgm:spPr/>
      <dgm:t>
        <a:bodyPr/>
        <a:lstStyle/>
        <a:p>
          <a:r>
            <a:rPr lang="en-US" sz="2000" dirty="0">
              <a:latin typeface="Segoe UI" panose="020B0502040204020203" pitchFamily="34" charset="0"/>
              <a:cs typeface="Segoe UI" panose="020B0502040204020203" pitchFamily="34" charset="0"/>
            </a:rPr>
            <a:t>Batch send of data</a:t>
          </a:r>
        </a:p>
      </dgm:t>
    </dgm:pt>
    <dgm:pt modelId="{1DC288D3-07AF-4B84-8475-B18A55AE7F5A}" type="parTrans" cxnId="{C021B765-0F66-421C-8A23-417067FAC4C7}">
      <dgm:prSet/>
      <dgm:spPr/>
      <dgm:t>
        <a:bodyPr/>
        <a:lstStyle/>
        <a:p>
          <a:endParaRPr lang="en-US"/>
        </a:p>
      </dgm:t>
    </dgm:pt>
    <dgm:pt modelId="{21F769DC-BCB4-4910-BDE5-AB584E722B78}" type="sibTrans" cxnId="{C021B765-0F66-421C-8A23-417067FAC4C7}">
      <dgm:prSet/>
      <dgm:spPr/>
      <dgm:t>
        <a:bodyPr/>
        <a:lstStyle/>
        <a:p>
          <a:endParaRPr lang="en-US"/>
        </a:p>
      </dgm:t>
    </dgm:pt>
    <dgm:pt modelId="{D8026804-4DF1-49F0-8286-F3E42CB02CCA}" type="pres">
      <dgm:prSet presAssocID="{9FC01556-6BFB-4B98-91C6-ACD008B9B2C9}" presName="linear" presStyleCnt="0">
        <dgm:presLayoutVars>
          <dgm:dir/>
          <dgm:animLvl val="lvl"/>
          <dgm:resizeHandles val="exact"/>
        </dgm:presLayoutVars>
      </dgm:prSet>
      <dgm:spPr/>
    </dgm:pt>
    <dgm:pt modelId="{A08D8283-A859-4507-9D9D-B4A0E3C6000E}" type="pres">
      <dgm:prSet presAssocID="{54C66403-CC81-46C1-82A5-F6EF10DD5631}" presName="parentLin" presStyleCnt="0"/>
      <dgm:spPr/>
    </dgm:pt>
    <dgm:pt modelId="{43C19DF1-97A0-4DE5-8CB0-B6583F74A718}" type="pres">
      <dgm:prSet presAssocID="{54C66403-CC81-46C1-82A5-F6EF10DD5631}" presName="parentLeftMargin" presStyleLbl="node1" presStyleIdx="0" presStyleCnt="2"/>
      <dgm:spPr/>
    </dgm:pt>
    <dgm:pt modelId="{C86E4A4A-C4F7-441D-979D-7637624137CC}" type="pres">
      <dgm:prSet presAssocID="{54C66403-CC81-46C1-82A5-F6EF10DD5631}" presName="parentText" presStyleLbl="node1" presStyleIdx="0" presStyleCnt="2">
        <dgm:presLayoutVars>
          <dgm:chMax val="0"/>
          <dgm:bulletEnabled val="1"/>
        </dgm:presLayoutVars>
      </dgm:prSet>
      <dgm:spPr/>
    </dgm:pt>
    <dgm:pt modelId="{8F35D796-0260-4E84-AB03-C289331A4ACD}" type="pres">
      <dgm:prSet presAssocID="{54C66403-CC81-46C1-82A5-F6EF10DD5631}" presName="negativeSpace" presStyleCnt="0"/>
      <dgm:spPr/>
    </dgm:pt>
    <dgm:pt modelId="{DD539CB7-333C-4182-948A-3AC50E5AB702}" type="pres">
      <dgm:prSet presAssocID="{54C66403-CC81-46C1-82A5-F6EF10DD5631}" presName="childText" presStyleLbl="conFgAcc1" presStyleIdx="0" presStyleCnt="2">
        <dgm:presLayoutVars>
          <dgm:bulletEnabled val="1"/>
        </dgm:presLayoutVars>
      </dgm:prSet>
      <dgm:spPr/>
    </dgm:pt>
    <dgm:pt modelId="{4787F2DF-E21E-4901-923A-DCC356AA2B66}" type="pres">
      <dgm:prSet presAssocID="{4C51F29E-B10A-481E-9D23-7536D685C0F5}" presName="spaceBetweenRectangles" presStyleCnt="0"/>
      <dgm:spPr/>
    </dgm:pt>
    <dgm:pt modelId="{F81152AC-A01A-435F-A6D1-C964931FADA8}" type="pres">
      <dgm:prSet presAssocID="{A6F20757-CD41-47ED-83CE-03311014E670}" presName="parentLin" presStyleCnt="0"/>
      <dgm:spPr/>
    </dgm:pt>
    <dgm:pt modelId="{D0DE5705-1178-4269-A975-D9087EFB1322}" type="pres">
      <dgm:prSet presAssocID="{A6F20757-CD41-47ED-83CE-03311014E670}" presName="parentLeftMargin" presStyleLbl="node1" presStyleIdx="0" presStyleCnt="2"/>
      <dgm:spPr/>
    </dgm:pt>
    <dgm:pt modelId="{B20B8929-3B9E-473A-94F2-EDF86418E527}" type="pres">
      <dgm:prSet presAssocID="{A6F20757-CD41-47ED-83CE-03311014E670}" presName="parentText" presStyleLbl="node1" presStyleIdx="1" presStyleCnt="2">
        <dgm:presLayoutVars>
          <dgm:chMax val="0"/>
          <dgm:bulletEnabled val="1"/>
        </dgm:presLayoutVars>
      </dgm:prSet>
      <dgm:spPr/>
    </dgm:pt>
    <dgm:pt modelId="{39036743-3B7A-472D-91CE-D56795D9F7D2}" type="pres">
      <dgm:prSet presAssocID="{A6F20757-CD41-47ED-83CE-03311014E670}" presName="negativeSpace" presStyleCnt="0"/>
      <dgm:spPr/>
    </dgm:pt>
    <dgm:pt modelId="{A219133F-63D6-4F12-A454-27CE6920E437}" type="pres">
      <dgm:prSet presAssocID="{A6F20757-CD41-47ED-83CE-03311014E670}" presName="childText" presStyleLbl="conFgAcc1" presStyleIdx="1" presStyleCnt="2">
        <dgm:presLayoutVars>
          <dgm:bulletEnabled val="1"/>
        </dgm:presLayoutVars>
      </dgm:prSet>
      <dgm:spPr/>
    </dgm:pt>
  </dgm:ptLst>
  <dgm:cxnLst>
    <dgm:cxn modelId="{5CBB8BB4-1D87-40DF-9222-55C4744C4597}" type="presOf" srcId="{9FC01556-6BFB-4B98-91C6-ACD008B9B2C9}" destId="{D8026804-4DF1-49F0-8286-F3E42CB02CCA}" srcOrd="0" destOrd="0" presId="urn:microsoft.com/office/officeart/2005/8/layout/list1"/>
    <dgm:cxn modelId="{7AB82F28-4757-49B9-8DF2-637FB5CD9606}" srcId="{9FC01556-6BFB-4B98-91C6-ACD008B9B2C9}" destId="{54C66403-CC81-46C1-82A5-F6EF10DD5631}" srcOrd="0" destOrd="0" parTransId="{E0A0C8B5-07A1-4203-B354-86BCA9222651}" sibTransId="{4C51F29E-B10A-481E-9D23-7536D685C0F5}"/>
    <dgm:cxn modelId="{C021B765-0F66-421C-8A23-417067FAC4C7}" srcId="{A6F20757-CD41-47ED-83CE-03311014E670}" destId="{61C0FA5A-36D2-43DA-864E-39D584A829F2}" srcOrd="0" destOrd="0" parTransId="{1DC288D3-07AF-4B84-8475-B18A55AE7F5A}" sibTransId="{21F769DC-BCB4-4910-BDE5-AB584E722B78}"/>
    <dgm:cxn modelId="{BAAB8CBF-16A3-4278-9D5A-BE6B9A73D721}" srcId="{9FC01556-6BFB-4B98-91C6-ACD008B9B2C9}" destId="{A6F20757-CD41-47ED-83CE-03311014E670}" srcOrd="1" destOrd="0" parTransId="{8E3E24D5-8D38-45FE-A77C-A930E70369DD}" sibTransId="{B8AC5921-051E-4300-971D-3A1594DC94BD}"/>
    <dgm:cxn modelId="{5B1C8D89-72A5-4AF7-B687-ACF0461C5574}" type="presOf" srcId="{A6F20757-CD41-47ED-83CE-03311014E670}" destId="{D0DE5705-1178-4269-A975-D9087EFB1322}" srcOrd="0" destOrd="0" presId="urn:microsoft.com/office/officeart/2005/8/layout/list1"/>
    <dgm:cxn modelId="{A1B89D18-C468-4030-A8A0-0B4BBCFEF9A0}" type="presOf" srcId="{54C66403-CC81-46C1-82A5-F6EF10DD5631}" destId="{43C19DF1-97A0-4DE5-8CB0-B6583F74A718}" srcOrd="0" destOrd="0" presId="urn:microsoft.com/office/officeart/2005/8/layout/list1"/>
    <dgm:cxn modelId="{2DCF9516-35C2-4170-91D5-218C0CF6C9AA}" srcId="{54C66403-CC81-46C1-82A5-F6EF10DD5631}" destId="{BA8D7D14-AC10-4B07-BA38-4579C0666E04}" srcOrd="0" destOrd="0" parTransId="{83B6DA18-CF1F-4E45-A0ED-FD6209425B24}" sibTransId="{BAA83AFF-3BCB-4C53-B0B9-0B74F6AE287C}"/>
    <dgm:cxn modelId="{47246208-ED30-4EB1-9853-8EC166A42775}" type="presOf" srcId="{A6F20757-CD41-47ED-83CE-03311014E670}" destId="{B20B8929-3B9E-473A-94F2-EDF86418E527}" srcOrd="1" destOrd="0" presId="urn:microsoft.com/office/officeart/2005/8/layout/list1"/>
    <dgm:cxn modelId="{1830929C-37E5-4438-BC5F-6AED400CAB32}" type="presOf" srcId="{BA8D7D14-AC10-4B07-BA38-4579C0666E04}" destId="{DD539CB7-333C-4182-948A-3AC50E5AB702}" srcOrd="0" destOrd="0" presId="urn:microsoft.com/office/officeart/2005/8/layout/list1"/>
    <dgm:cxn modelId="{F3AD4DF0-B6DC-4DA2-9BBE-377D427BC932}" type="presOf" srcId="{54C66403-CC81-46C1-82A5-F6EF10DD5631}" destId="{C86E4A4A-C4F7-441D-979D-7637624137CC}" srcOrd="1" destOrd="0" presId="urn:microsoft.com/office/officeart/2005/8/layout/list1"/>
    <dgm:cxn modelId="{DD800591-8B6C-424E-AE32-19E415654EFD}" type="presOf" srcId="{61C0FA5A-36D2-43DA-864E-39D584A829F2}" destId="{A219133F-63D6-4F12-A454-27CE6920E437}" srcOrd="0" destOrd="0" presId="urn:microsoft.com/office/officeart/2005/8/layout/list1"/>
    <dgm:cxn modelId="{198ED0B5-108F-4F67-B6F7-1A69C87ABA7D}" type="presParOf" srcId="{D8026804-4DF1-49F0-8286-F3E42CB02CCA}" destId="{A08D8283-A859-4507-9D9D-B4A0E3C6000E}" srcOrd="0" destOrd="0" presId="urn:microsoft.com/office/officeart/2005/8/layout/list1"/>
    <dgm:cxn modelId="{C458B28D-3BFC-4D67-B2CF-DC4CD90CF038}" type="presParOf" srcId="{A08D8283-A859-4507-9D9D-B4A0E3C6000E}" destId="{43C19DF1-97A0-4DE5-8CB0-B6583F74A718}" srcOrd="0" destOrd="0" presId="urn:microsoft.com/office/officeart/2005/8/layout/list1"/>
    <dgm:cxn modelId="{0B798B74-64EB-4F76-8155-AA47DA83CA41}" type="presParOf" srcId="{A08D8283-A859-4507-9D9D-B4A0E3C6000E}" destId="{C86E4A4A-C4F7-441D-979D-7637624137CC}" srcOrd="1" destOrd="0" presId="urn:microsoft.com/office/officeart/2005/8/layout/list1"/>
    <dgm:cxn modelId="{D7C873AB-DC19-43EE-9159-8D382EEED5D0}" type="presParOf" srcId="{D8026804-4DF1-49F0-8286-F3E42CB02CCA}" destId="{8F35D796-0260-4E84-AB03-C289331A4ACD}" srcOrd="1" destOrd="0" presId="urn:microsoft.com/office/officeart/2005/8/layout/list1"/>
    <dgm:cxn modelId="{58554DD1-18BA-46DB-8FC7-B6ABDDE5110E}" type="presParOf" srcId="{D8026804-4DF1-49F0-8286-F3E42CB02CCA}" destId="{DD539CB7-333C-4182-948A-3AC50E5AB702}" srcOrd="2" destOrd="0" presId="urn:microsoft.com/office/officeart/2005/8/layout/list1"/>
    <dgm:cxn modelId="{FB578235-D071-42F4-ACC9-26F6727C8D90}" type="presParOf" srcId="{D8026804-4DF1-49F0-8286-F3E42CB02CCA}" destId="{4787F2DF-E21E-4901-923A-DCC356AA2B66}" srcOrd="3" destOrd="0" presId="urn:microsoft.com/office/officeart/2005/8/layout/list1"/>
    <dgm:cxn modelId="{41955622-009A-4D46-8000-FB703EBAB43F}" type="presParOf" srcId="{D8026804-4DF1-49F0-8286-F3E42CB02CCA}" destId="{F81152AC-A01A-435F-A6D1-C964931FADA8}" srcOrd="4" destOrd="0" presId="urn:microsoft.com/office/officeart/2005/8/layout/list1"/>
    <dgm:cxn modelId="{6AA12494-D412-4AC5-8B11-4698DD7531CB}" type="presParOf" srcId="{F81152AC-A01A-435F-A6D1-C964931FADA8}" destId="{D0DE5705-1178-4269-A975-D9087EFB1322}" srcOrd="0" destOrd="0" presId="urn:microsoft.com/office/officeart/2005/8/layout/list1"/>
    <dgm:cxn modelId="{2E8D161B-28AF-4DC4-8D18-11C873E6C7F3}" type="presParOf" srcId="{F81152AC-A01A-435F-A6D1-C964931FADA8}" destId="{B20B8929-3B9E-473A-94F2-EDF86418E527}" srcOrd="1" destOrd="0" presId="urn:microsoft.com/office/officeart/2005/8/layout/list1"/>
    <dgm:cxn modelId="{6076984D-908F-4020-88DD-2C46C2E20573}" type="presParOf" srcId="{D8026804-4DF1-49F0-8286-F3E42CB02CCA}" destId="{39036743-3B7A-472D-91CE-D56795D9F7D2}" srcOrd="5" destOrd="0" presId="urn:microsoft.com/office/officeart/2005/8/layout/list1"/>
    <dgm:cxn modelId="{052287EB-8DC3-49A2-B966-ED91D549CF11}" type="presParOf" srcId="{D8026804-4DF1-49F0-8286-F3E42CB02CCA}" destId="{A219133F-63D6-4F12-A454-27CE6920E43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6912B5-2097-4647-93C3-CA4442B579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BBD0D72-EA2C-4344-9C3F-CA631ADF2AF5}">
      <dgm:prSet custT="1"/>
      <dgm:spPr>
        <a:solidFill>
          <a:schemeClr val="accent1"/>
        </a:solidFill>
      </dgm:spPr>
      <dgm:t>
        <a:bodyPr/>
        <a:lstStyle/>
        <a:p>
          <a:pPr rtl="0"/>
          <a:r>
            <a:rPr lang="en-US" sz="2400" dirty="0">
              <a:latin typeface="Segoe UI" panose="020B0502040204020203" pitchFamily="34" charset="0"/>
              <a:cs typeface="Segoe UI" panose="020B0502040204020203" pitchFamily="34" charset="0"/>
            </a:rPr>
            <a:t>TrackTrace </a:t>
          </a:r>
          <a:endParaRPr lang="fr-FR" sz="2400" dirty="0">
            <a:latin typeface="Segoe UI" panose="020B0502040204020203" pitchFamily="34" charset="0"/>
            <a:cs typeface="Segoe UI" panose="020B0502040204020203" pitchFamily="34" charset="0"/>
          </a:endParaRPr>
        </a:p>
      </dgm:t>
    </dgm:pt>
    <dgm:pt modelId="{F7691D39-EBF5-4E00-A43E-7A97107470A0}" type="parTrans" cxnId="{F5CE013D-3EA0-493C-A753-81DE6FB522FE}">
      <dgm:prSet/>
      <dgm:spPr/>
      <dgm:t>
        <a:bodyPr/>
        <a:lstStyle/>
        <a:p>
          <a:endParaRPr lang="en-US"/>
        </a:p>
      </dgm:t>
    </dgm:pt>
    <dgm:pt modelId="{23838D9A-2874-40FC-8557-D249E2F1633D}" type="sibTrans" cxnId="{F5CE013D-3EA0-493C-A753-81DE6FB522FE}">
      <dgm:prSet/>
      <dgm:spPr/>
      <dgm:t>
        <a:bodyPr/>
        <a:lstStyle/>
        <a:p>
          <a:endParaRPr lang="en-US"/>
        </a:p>
      </dgm:t>
    </dgm:pt>
    <dgm:pt modelId="{3293A837-DD54-4909-B13C-E4A53A2B4584}">
      <dgm:prSet custT="1"/>
      <dgm:spPr/>
      <dgm:t>
        <a:bodyPr/>
        <a:lstStyle/>
        <a:p>
          <a:pPr rtl="0"/>
          <a:r>
            <a:rPr lang="en-US" sz="2000" dirty="0">
              <a:latin typeface="Segoe UI" panose="020B0502040204020203" pitchFamily="34" charset="0"/>
              <a:cs typeface="Segoe UI" panose="020B0502040204020203" pitchFamily="34" charset="0"/>
            </a:rPr>
            <a:t>Example: any logs, warning, etc.</a:t>
          </a:r>
          <a:endParaRPr lang="fr-FR" sz="2000" dirty="0">
            <a:latin typeface="Segoe UI" panose="020B0502040204020203" pitchFamily="34" charset="0"/>
            <a:cs typeface="Segoe UI" panose="020B0502040204020203" pitchFamily="34" charset="0"/>
          </a:endParaRPr>
        </a:p>
      </dgm:t>
    </dgm:pt>
    <dgm:pt modelId="{699BEE40-15CD-4C12-822A-2D56D1EFBE6E}" type="parTrans" cxnId="{75191235-52C3-472B-B303-8ACE51D203DE}">
      <dgm:prSet/>
      <dgm:spPr/>
      <dgm:t>
        <a:bodyPr/>
        <a:lstStyle/>
        <a:p>
          <a:endParaRPr lang="en-US"/>
        </a:p>
      </dgm:t>
    </dgm:pt>
    <dgm:pt modelId="{16DD9F40-4FAD-47EE-B7CD-488B2BB89311}" type="sibTrans" cxnId="{75191235-52C3-472B-B303-8ACE51D203DE}">
      <dgm:prSet/>
      <dgm:spPr/>
      <dgm:t>
        <a:bodyPr/>
        <a:lstStyle/>
        <a:p>
          <a:endParaRPr lang="en-US"/>
        </a:p>
      </dgm:t>
    </dgm:pt>
    <dgm:pt modelId="{3AD96D5F-97E4-4433-BF0C-2EE3B9277487}">
      <dgm:prSet custT="1"/>
      <dgm:spPr>
        <a:solidFill>
          <a:schemeClr val="accent1">
            <a:lumMod val="50000"/>
          </a:schemeClr>
        </a:solidFill>
      </dgm:spPr>
      <dgm:t>
        <a:bodyPr/>
        <a:lstStyle/>
        <a:p>
          <a:pPr rtl="0"/>
          <a:r>
            <a:rPr lang="en-US" sz="2400" dirty="0">
              <a:latin typeface="Segoe UI" panose="020B0502040204020203" pitchFamily="34" charset="0"/>
              <a:cs typeface="Segoe UI" panose="020B0502040204020203" pitchFamily="34" charset="0"/>
            </a:rPr>
            <a:t>TrackMetric</a:t>
          </a:r>
          <a:endParaRPr lang="fr-FR" sz="2400" dirty="0">
            <a:latin typeface="Segoe UI" panose="020B0502040204020203" pitchFamily="34" charset="0"/>
            <a:cs typeface="Segoe UI" panose="020B0502040204020203" pitchFamily="34" charset="0"/>
          </a:endParaRPr>
        </a:p>
      </dgm:t>
    </dgm:pt>
    <dgm:pt modelId="{5293A9E3-1B4B-4E12-A635-AFC7F5FD2AFF}" type="parTrans" cxnId="{19FCAE81-FD2C-4E93-B33F-83598709DEB3}">
      <dgm:prSet/>
      <dgm:spPr/>
      <dgm:t>
        <a:bodyPr/>
        <a:lstStyle/>
        <a:p>
          <a:endParaRPr lang="en-US"/>
        </a:p>
      </dgm:t>
    </dgm:pt>
    <dgm:pt modelId="{AC6E8B6D-1446-4C57-A04B-70C5C086C51D}" type="sibTrans" cxnId="{19FCAE81-FD2C-4E93-B33F-83598709DEB3}">
      <dgm:prSet/>
      <dgm:spPr/>
      <dgm:t>
        <a:bodyPr/>
        <a:lstStyle/>
        <a:p>
          <a:endParaRPr lang="en-US"/>
        </a:p>
      </dgm:t>
    </dgm:pt>
    <dgm:pt modelId="{A203069E-1E4E-4222-B070-2CCBD079E146}">
      <dgm:prSet custT="1"/>
      <dgm:spPr/>
      <dgm:t>
        <a:bodyPr/>
        <a:lstStyle/>
        <a:p>
          <a:pPr rtl="0"/>
          <a:r>
            <a:rPr lang="en-US" sz="2000" dirty="0">
              <a:latin typeface="Segoe UI" panose="020B0502040204020203" pitchFamily="34" charset="0"/>
              <a:cs typeface="Segoe UI" panose="020B0502040204020203" pitchFamily="34" charset="0"/>
            </a:rPr>
            <a:t>Example: e-commerce selling t-shirt would be tracking number of sold items</a:t>
          </a:r>
          <a:endParaRPr lang="fr-FR" sz="2000" dirty="0">
            <a:latin typeface="Segoe UI" panose="020B0502040204020203" pitchFamily="34" charset="0"/>
            <a:cs typeface="Segoe UI" panose="020B0502040204020203" pitchFamily="34" charset="0"/>
          </a:endParaRPr>
        </a:p>
      </dgm:t>
    </dgm:pt>
    <dgm:pt modelId="{905CB305-A72A-4A1F-B7B6-0CD07F8AA396}" type="parTrans" cxnId="{07B862E1-F802-490F-87E9-B2628423F7D3}">
      <dgm:prSet/>
      <dgm:spPr/>
      <dgm:t>
        <a:bodyPr/>
        <a:lstStyle/>
        <a:p>
          <a:endParaRPr lang="en-US"/>
        </a:p>
      </dgm:t>
    </dgm:pt>
    <dgm:pt modelId="{28AC94CE-91A6-4671-AD76-9A86AF3A01CE}" type="sibTrans" cxnId="{07B862E1-F802-490F-87E9-B2628423F7D3}">
      <dgm:prSet/>
      <dgm:spPr/>
      <dgm:t>
        <a:bodyPr/>
        <a:lstStyle/>
        <a:p>
          <a:endParaRPr lang="en-US"/>
        </a:p>
      </dgm:t>
    </dgm:pt>
    <dgm:pt modelId="{E31BB29D-D78A-470F-B836-BA679C27DCF5}">
      <dgm:prSet custT="1"/>
      <dgm:spPr>
        <a:solidFill>
          <a:schemeClr val="tx2"/>
        </a:solidFill>
      </dgm:spPr>
      <dgm:t>
        <a:bodyPr/>
        <a:lstStyle/>
        <a:p>
          <a:pPr rtl="0"/>
          <a:r>
            <a:rPr lang="en-US" sz="2400" dirty="0">
              <a:latin typeface="Segoe UI" panose="020B0502040204020203" pitchFamily="34" charset="0"/>
              <a:cs typeface="Segoe UI" panose="020B0502040204020203" pitchFamily="34" charset="0"/>
            </a:rPr>
            <a:t>TrackRequest</a:t>
          </a:r>
          <a:endParaRPr lang="fr-FR" sz="2400" dirty="0">
            <a:latin typeface="Segoe UI" panose="020B0502040204020203" pitchFamily="34" charset="0"/>
            <a:cs typeface="Segoe UI" panose="020B0502040204020203" pitchFamily="34" charset="0"/>
          </a:endParaRPr>
        </a:p>
      </dgm:t>
    </dgm:pt>
    <dgm:pt modelId="{3717C685-AB4D-4DEF-B56B-6A8FEEF81A87}" type="parTrans" cxnId="{799BE4DE-23FC-4528-A190-4A90C04C72C5}">
      <dgm:prSet/>
      <dgm:spPr/>
      <dgm:t>
        <a:bodyPr/>
        <a:lstStyle/>
        <a:p>
          <a:endParaRPr lang="en-US"/>
        </a:p>
      </dgm:t>
    </dgm:pt>
    <dgm:pt modelId="{AC19C09B-1F72-448B-8306-2B506EA9C61C}" type="sibTrans" cxnId="{799BE4DE-23FC-4528-A190-4A90C04C72C5}">
      <dgm:prSet/>
      <dgm:spPr/>
      <dgm:t>
        <a:bodyPr/>
        <a:lstStyle/>
        <a:p>
          <a:endParaRPr lang="en-US"/>
        </a:p>
      </dgm:t>
    </dgm:pt>
    <dgm:pt modelId="{DA92659A-A5BE-4662-9FE1-7856EABFF53A}">
      <dgm:prSet custT="1"/>
      <dgm:spPr/>
      <dgm:t>
        <a:bodyPr/>
        <a:lstStyle/>
        <a:p>
          <a:pPr rtl="0"/>
          <a:r>
            <a:rPr lang="en-US" sz="2000" dirty="0">
              <a:latin typeface="Segoe UI" panose="020B0502040204020203" pitchFamily="34" charset="0"/>
              <a:cs typeface="Segoe UI" panose="020B0502040204020203" pitchFamily="34" charset="0"/>
            </a:rPr>
            <a:t>Custom trace for dynamic/punctual to fine-tuned query, investigations</a:t>
          </a:r>
          <a:endParaRPr lang="fr-FR" sz="2000" dirty="0">
            <a:latin typeface="Segoe UI" panose="020B0502040204020203" pitchFamily="34" charset="0"/>
            <a:cs typeface="Segoe UI" panose="020B0502040204020203" pitchFamily="34" charset="0"/>
          </a:endParaRPr>
        </a:p>
      </dgm:t>
    </dgm:pt>
    <dgm:pt modelId="{189B2915-B20B-4A4E-BFD7-C578E00111CA}" type="parTrans" cxnId="{6BFB581A-DECB-4CED-B3A0-BE9E5461F608}">
      <dgm:prSet/>
      <dgm:spPr/>
      <dgm:t>
        <a:bodyPr/>
        <a:lstStyle/>
        <a:p>
          <a:endParaRPr lang="en-US"/>
        </a:p>
      </dgm:t>
    </dgm:pt>
    <dgm:pt modelId="{F2B702D3-4F30-4EBA-B0C1-E27E86C2458A}" type="sibTrans" cxnId="{6BFB581A-DECB-4CED-B3A0-BE9E5461F608}">
      <dgm:prSet/>
      <dgm:spPr/>
      <dgm:t>
        <a:bodyPr/>
        <a:lstStyle/>
        <a:p>
          <a:endParaRPr lang="en-US"/>
        </a:p>
      </dgm:t>
    </dgm:pt>
    <dgm:pt modelId="{B111D770-9D5D-446F-93CE-E8A37374F8AE}">
      <dgm:prSet custT="1"/>
      <dgm:spPr/>
      <dgm:t>
        <a:bodyPr/>
        <a:lstStyle/>
        <a:p>
          <a:pPr rtl="0"/>
          <a:r>
            <a:rPr lang="en-US" sz="2000" dirty="0">
              <a:latin typeface="Segoe UI" panose="020B0502040204020203" pitchFamily="34" charset="0"/>
              <a:cs typeface="Segoe UI" panose="020B0502040204020203" pitchFamily="34" charset="0"/>
            </a:rPr>
            <a:t>Track anything that is purely numeric</a:t>
          </a:r>
          <a:endParaRPr lang="fr-FR" sz="2000" dirty="0">
            <a:latin typeface="Segoe UI" panose="020B0502040204020203" pitchFamily="34" charset="0"/>
            <a:cs typeface="Segoe UI" panose="020B0502040204020203" pitchFamily="34" charset="0"/>
          </a:endParaRPr>
        </a:p>
      </dgm:t>
    </dgm:pt>
    <dgm:pt modelId="{D5F24990-595F-4CE1-BB56-B40323E2B791}" type="parTrans" cxnId="{166F67E2-F742-45DA-B8B8-D89611FFBA95}">
      <dgm:prSet/>
      <dgm:spPr/>
      <dgm:t>
        <a:bodyPr/>
        <a:lstStyle/>
        <a:p>
          <a:endParaRPr lang="en-US"/>
        </a:p>
      </dgm:t>
    </dgm:pt>
    <dgm:pt modelId="{A1B2886E-3062-482C-9561-E1DA912EEF5F}" type="sibTrans" cxnId="{166F67E2-F742-45DA-B8B8-D89611FFBA95}">
      <dgm:prSet/>
      <dgm:spPr/>
      <dgm:t>
        <a:bodyPr/>
        <a:lstStyle/>
        <a:p>
          <a:endParaRPr lang="en-US"/>
        </a:p>
      </dgm:t>
    </dgm:pt>
    <dgm:pt modelId="{72E62CA1-8C73-4F14-BFED-67E2BF8F47F0}">
      <dgm:prSet custT="1"/>
      <dgm:spPr/>
      <dgm:t>
        <a:bodyPr/>
        <a:lstStyle/>
        <a:p>
          <a:pPr rtl="0"/>
          <a:r>
            <a:rPr lang="en-US" sz="2000" dirty="0">
              <a:latin typeface="Segoe UI" panose="020B0502040204020203" pitchFamily="34" charset="0"/>
              <a:cs typeface="Segoe UI" panose="020B0502040204020203" pitchFamily="34" charset="0"/>
            </a:rPr>
            <a:t>Collect information about a request outside of the usual application workflow.</a:t>
          </a:r>
          <a:endParaRPr lang="fr-FR" sz="2000" dirty="0">
            <a:latin typeface="Segoe UI" panose="020B0502040204020203" pitchFamily="34" charset="0"/>
            <a:cs typeface="Segoe UI" panose="020B0502040204020203" pitchFamily="34" charset="0"/>
          </a:endParaRPr>
        </a:p>
      </dgm:t>
    </dgm:pt>
    <dgm:pt modelId="{8118C1BB-8E9F-4BD3-8E2F-159C6BED5C33}" type="parTrans" cxnId="{7D16DE64-B96E-4C3E-90F6-083BB1291BC3}">
      <dgm:prSet/>
      <dgm:spPr/>
      <dgm:t>
        <a:bodyPr/>
        <a:lstStyle/>
        <a:p>
          <a:endParaRPr lang="en-US"/>
        </a:p>
      </dgm:t>
    </dgm:pt>
    <dgm:pt modelId="{B32D4F58-0CC8-420F-9F28-C914FE8E523A}" type="sibTrans" cxnId="{7D16DE64-B96E-4C3E-90F6-083BB1291BC3}">
      <dgm:prSet/>
      <dgm:spPr/>
      <dgm:t>
        <a:bodyPr/>
        <a:lstStyle/>
        <a:p>
          <a:endParaRPr lang="en-US"/>
        </a:p>
      </dgm:t>
    </dgm:pt>
    <dgm:pt modelId="{C8F7C82F-8653-4E07-95A6-718BC950469C}" type="pres">
      <dgm:prSet presAssocID="{6F6912B5-2097-4647-93C3-CA4442B57957}" presName="linear" presStyleCnt="0">
        <dgm:presLayoutVars>
          <dgm:dir/>
          <dgm:animLvl val="lvl"/>
          <dgm:resizeHandles val="exact"/>
        </dgm:presLayoutVars>
      </dgm:prSet>
      <dgm:spPr/>
    </dgm:pt>
    <dgm:pt modelId="{2240056B-9E37-42F4-ADA9-5643F361C7E7}" type="pres">
      <dgm:prSet presAssocID="{5BBD0D72-EA2C-4344-9C3F-CA631ADF2AF5}" presName="parentLin" presStyleCnt="0"/>
      <dgm:spPr/>
    </dgm:pt>
    <dgm:pt modelId="{F01E418D-0C95-49ED-93F8-145BD3EAA417}" type="pres">
      <dgm:prSet presAssocID="{5BBD0D72-EA2C-4344-9C3F-CA631ADF2AF5}" presName="parentLeftMargin" presStyleLbl="node1" presStyleIdx="0" presStyleCnt="3"/>
      <dgm:spPr/>
    </dgm:pt>
    <dgm:pt modelId="{E93E15E0-A079-4DD5-92B2-96D3D6BE54C6}" type="pres">
      <dgm:prSet presAssocID="{5BBD0D72-EA2C-4344-9C3F-CA631ADF2AF5}" presName="parentText" presStyleLbl="node1" presStyleIdx="0" presStyleCnt="3">
        <dgm:presLayoutVars>
          <dgm:chMax val="0"/>
          <dgm:bulletEnabled val="1"/>
        </dgm:presLayoutVars>
      </dgm:prSet>
      <dgm:spPr/>
    </dgm:pt>
    <dgm:pt modelId="{80C03431-76B3-4A45-BB35-7F44F1636AE7}" type="pres">
      <dgm:prSet presAssocID="{5BBD0D72-EA2C-4344-9C3F-CA631ADF2AF5}" presName="negativeSpace" presStyleCnt="0"/>
      <dgm:spPr/>
    </dgm:pt>
    <dgm:pt modelId="{64701CB4-044C-4836-87AE-5BE8376109B0}" type="pres">
      <dgm:prSet presAssocID="{5BBD0D72-EA2C-4344-9C3F-CA631ADF2AF5}" presName="childText" presStyleLbl="conFgAcc1" presStyleIdx="0" presStyleCnt="3">
        <dgm:presLayoutVars>
          <dgm:bulletEnabled val="1"/>
        </dgm:presLayoutVars>
      </dgm:prSet>
      <dgm:spPr/>
    </dgm:pt>
    <dgm:pt modelId="{F6C65EF2-486C-43C8-8D84-CAEAC00A3B0C}" type="pres">
      <dgm:prSet presAssocID="{23838D9A-2874-40FC-8557-D249E2F1633D}" presName="spaceBetweenRectangles" presStyleCnt="0"/>
      <dgm:spPr/>
    </dgm:pt>
    <dgm:pt modelId="{1968B6AE-A7E9-43B9-AE75-D32A2E5E7799}" type="pres">
      <dgm:prSet presAssocID="{3AD96D5F-97E4-4433-BF0C-2EE3B9277487}" presName="parentLin" presStyleCnt="0"/>
      <dgm:spPr/>
    </dgm:pt>
    <dgm:pt modelId="{3D6BFCFF-933B-43CF-BF88-D9E24C8F3257}" type="pres">
      <dgm:prSet presAssocID="{3AD96D5F-97E4-4433-BF0C-2EE3B9277487}" presName="parentLeftMargin" presStyleLbl="node1" presStyleIdx="0" presStyleCnt="3"/>
      <dgm:spPr/>
    </dgm:pt>
    <dgm:pt modelId="{77F5FCC3-1D97-4986-93B6-F3DE253094CF}" type="pres">
      <dgm:prSet presAssocID="{3AD96D5F-97E4-4433-BF0C-2EE3B9277487}" presName="parentText" presStyleLbl="node1" presStyleIdx="1" presStyleCnt="3">
        <dgm:presLayoutVars>
          <dgm:chMax val="0"/>
          <dgm:bulletEnabled val="1"/>
        </dgm:presLayoutVars>
      </dgm:prSet>
      <dgm:spPr/>
    </dgm:pt>
    <dgm:pt modelId="{168B90B1-7890-47E4-A979-92CE0E728F42}" type="pres">
      <dgm:prSet presAssocID="{3AD96D5F-97E4-4433-BF0C-2EE3B9277487}" presName="negativeSpace" presStyleCnt="0"/>
      <dgm:spPr/>
    </dgm:pt>
    <dgm:pt modelId="{DB2B30B5-56E0-4E2E-A4C7-9BF79FC536E5}" type="pres">
      <dgm:prSet presAssocID="{3AD96D5F-97E4-4433-BF0C-2EE3B9277487}" presName="childText" presStyleLbl="conFgAcc1" presStyleIdx="1" presStyleCnt="3">
        <dgm:presLayoutVars>
          <dgm:bulletEnabled val="1"/>
        </dgm:presLayoutVars>
      </dgm:prSet>
      <dgm:spPr/>
    </dgm:pt>
    <dgm:pt modelId="{BF84AD8D-5E98-48BF-BF71-A89AB6491F9C}" type="pres">
      <dgm:prSet presAssocID="{AC6E8B6D-1446-4C57-A04B-70C5C086C51D}" presName="spaceBetweenRectangles" presStyleCnt="0"/>
      <dgm:spPr/>
    </dgm:pt>
    <dgm:pt modelId="{9980D0DC-6408-4D14-A02C-E5A7CACC2B15}" type="pres">
      <dgm:prSet presAssocID="{E31BB29D-D78A-470F-B836-BA679C27DCF5}" presName="parentLin" presStyleCnt="0"/>
      <dgm:spPr/>
    </dgm:pt>
    <dgm:pt modelId="{C3920442-9E9B-49D8-A73A-54DB69C377C5}" type="pres">
      <dgm:prSet presAssocID="{E31BB29D-D78A-470F-B836-BA679C27DCF5}" presName="parentLeftMargin" presStyleLbl="node1" presStyleIdx="1" presStyleCnt="3"/>
      <dgm:spPr/>
    </dgm:pt>
    <dgm:pt modelId="{D667FC4D-0C95-438C-9824-B764BAE95CA7}" type="pres">
      <dgm:prSet presAssocID="{E31BB29D-D78A-470F-B836-BA679C27DCF5}" presName="parentText" presStyleLbl="node1" presStyleIdx="2" presStyleCnt="3">
        <dgm:presLayoutVars>
          <dgm:chMax val="0"/>
          <dgm:bulletEnabled val="1"/>
        </dgm:presLayoutVars>
      </dgm:prSet>
      <dgm:spPr/>
    </dgm:pt>
    <dgm:pt modelId="{8791D2AF-5F20-4D9F-8078-63420F279233}" type="pres">
      <dgm:prSet presAssocID="{E31BB29D-D78A-470F-B836-BA679C27DCF5}" presName="negativeSpace" presStyleCnt="0"/>
      <dgm:spPr/>
    </dgm:pt>
    <dgm:pt modelId="{1419DC3F-F7F7-4872-B3FF-563E307AFA0B}" type="pres">
      <dgm:prSet presAssocID="{E31BB29D-D78A-470F-B836-BA679C27DCF5}" presName="childText" presStyleLbl="conFgAcc1" presStyleIdx="2" presStyleCnt="3">
        <dgm:presLayoutVars>
          <dgm:bulletEnabled val="1"/>
        </dgm:presLayoutVars>
      </dgm:prSet>
      <dgm:spPr/>
    </dgm:pt>
  </dgm:ptLst>
  <dgm:cxnLst>
    <dgm:cxn modelId="{40C60B2B-1DD6-4EAC-907D-884CD7F54BAE}" type="presOf" srcId="{5BBD0D72-EA2C-4344-9C3F-CA631ADF2AF5}" destId="{F01E418D-0C95-49ED-93F8-145BD3EAA417}" srcOrd="0" destOrd="0" presId="urn:microsoft.com/office/officeart/2005/8/layout/list1"/>
    <dgm:cxn modelId="{FA513E7B-409A-4B66-9E9D-F852A12D6B89}" type="presOf" srcId="{3AD96D5F-97E4-4433-BF0C-2EE3B9277487}" destId="{77F5FCC3-1D97-4986-93B6-F3DE253094CF}" srcOrd="1" destOrd="0" presId="urn:microsoft.com/office/officeart/2005/8/layout/list1"/>
    <dgm:cxn modelId="{3770B006-85C0-43F9-92B0-1C15E95B22EC}" type="presOf" srcId="{E31BB29D-D78A-470F-B836-BA679C27DCF5}" destId="{C3920442-9E9B-49D8-A73A-54DB69C377C5}" srcOrd="0" destOrd="0" presId="urn:microsoft.com/office/officeart/2005/8/layout/list1"/>
    <dgm:cxn modelId="{243D77CE-EE33-4C2B-8ED9-4ADB1A6F880C}" type="presOf" srcId="{B111D770-9D5D-446F-93CE-E8A37374F8AE}" destId="{DB2B30B5-56E0-4E2E-A4C7-9BF79FC536E5}" srcOrd="0" destOrd="0" presId="urn:microsoft.com/office/officeart/2005/8/layout/list1"/>
    <dgm:cxn modelId="{B942B0F6-D2AB-45E0-AB4C-8CDA7C2A98DE}" type="presOf" srcId="{5BBD0D72-EA2C-4344-9C3F-CA631ADF2AF5}" destId="{E93E15E0-A079-4DD5-92B2-96D3D6BE54C6}" srcOrd="1" destOrd="0" presId="urn:microsoft.com/office/officeart/2005/8/layout/list1"/>
    <dgm:cxn modelId="{FD81AFF1-393C-4BF3-8996-DD23C11B94FD}" type="presOf" srcId="{DA92659A-A5BE-4662-9FE1-7856EABFF53A}" destId="{64701CB4-044C-4836-87AE-5BE8376109B0}" srcOrd="0" destOrd="0" presId="urn:microsoft.com/office/officeart/2005/8/layout/list1"/>
    <dgm:cxn modelId="{799BE4DE-23FC-4528-A190-4A90C04C72C5}" srcId="{6F6912B5-2097-4647-93C3-CA4442B57957}" destId="{E31BB29D-D78A-470F-B836-BA679C27DCF5}" srcOrd="2" destOrd="0" parTransId="{3717C685-AB4D-4DEF-B56B-6A8FEEF81A87}" sibTransId="{AC19C09B-1F72-448B-8306-2B506EA9C61C}"/>
    <dgm:cxn modelId="{07B862E1-F802-490F-87E9-B2628423F7D3}" srcId="{3AD96D5F-97E4-4433-BF0C-2EE3B9277487}" destId="{A203069E-1E4E-4222-B070-2CCBD079E146}" srcOrd="1" destOrd="0" parTransId="{905CB305-A72A-4A1F-B7B6-0CD07F8AA396}" sibTransId="{28AC94CE-91A6-4671-AD76-9A86AF3A01CE}"/>
    <dgm:cxn modelId="{A9FB4C32-701C-4CC8-B397-87B1499EA3BE}" type="presOf" srcId="{A203069E-1E4E-4222-B070-2CCBD079E146}" destId="{DB2B30B5-56E0-4E2E-A4C7-9BF79FC536E5}" srcOrd="0" destOrd="1" presId="urn:microsoft.com/office/officeart/2005/8/layout/list1"/>
    <dgm:cxn modelId="{59CEEDAA-4A0B-4E56-A998-D813E561301D}" type="presOf" srcId="{3AD96D5F-97E4-4433-BF0C-2EE3B9277487}" destId="{3D6BFCFF-933B-43CF-BF88-D9E24C8F3257}" srcOrd="0" destOrd="0" presId="urn:microsoft.com/office/officeart/2005/8/layout/list1"/>
    <dgm:cxn modelId="{5A08B14F-ED27-4FA2-9E57-E28408B40EE6}" type="presOf" srcId="{3293A837-DD54-4909-B13C-E4A53A2B4584}" destId="{64701CB4-044C-4836-87AE-5BE8376109B0}" srcOrd="0" destOrd="1" presId="urn:microsoft.com/office/officeart/2005/8/layout/list1"/>
    <dgm:cxn modelId="{F54BAF94-9A8C-4AF5-8089-15609C4B742B}" type="presOf" srcId="{72E62CA1-8C73-4F14-BFED-67E2BF8F47F0}" destId="{1419DC3F-F7F7-4872-B3FF-563E307AFA0B}" srcOrd="0" destOrd="0" presId="urn:microsoft.com/office/officeart/2005/8/layout/list1"/>
    <dgm:cxn modelId="{19FCAE81-FD2C-4E93-B33F-83598709DEB3}" srcId="{6F6912B5-2097-4647-93C3-CA4442B57957}" destId="{3AD96D5F-97E4-4433-BF0C-2EE3B9277487}" srcOrd="1" destOrd="0" parTransId="{5293A9E3-1B4B-4E12-A635-AFC7F5FD2AFF}" sibTransId="{AC6E8B6D-1446-4C57-A04B-70C5C086C51D}"/>
    <dgm:cxn modelId="{166F67E2-F742-45DA-B8B8-D89611FFBA95}" srcId="{3AD96D5F-97E4-4433-BF0C-2EE3B9277487}" destId="{B111D770-9D5D-446F-93CE-E8A37374F8AE}" srcOrd="0" destOrd="0" parTransId="{D5F24990-595F-4CE1-BB56-B40323E2B791}" sibTransId="{A1B2886E-3062-482C-9561-E1DA912EEF5F}"/>
    <dgm:cxn modelId="{7D16DE64-B96E-4C3E-90F6-083BB1291BC3}" srcId="{E31BB29D-D78A-470F-B836-BA679C27DCF5}" destId="{72E62CA1-8C73-4F14-BFED-67E2BF8F47F0}" srcOrd="0" destOrd="0" parTransId="{8118C1BB-8E9F-4BD3-8E2F-159C6BED5C33}" sibTransId="{B32D4F58-0CC8-420F-9F28-C914FE8E523A}"/>
    <dgm:cxn modelId="{3E6FE826-CA34-4A29-B84B-6C963B669FDD}" type="presOf" srcId="{E31BB29D-D78A-470F-B836-BA679C27DCF5}" destId="{D667FC4D-0C95-438C-9824-B764BAE95CA7}" srcOrd="1" destOrd="0" presId="urn:microsoft.com/office/officeart/2005/8/layout/list1"/>
    <dgm:cxn modelId="{C700B76A-9E81-4469-8C67-FF646FE153F5}" type="presOf" srcId="{6F6912B5-2097-4647-93C3-CA4442B57957}" destId="{C8F7C82F-8653-4E07-95A6-718BC950469C}" srcOrd="0" destOrd="0" presId="urn:microsoft.com/office/officeart/2005/8/layout/list1"/>
    <dgm:cxn modelId="{F5CE013D-3EA0-493C-A753-81DE6FB522FE}" srcId="{6F6912B5-2097-4647-93C3-CA4442B57957}" destId="{5BBD0D72-EA2C-4344-9C3F-CA631ADF2AF5}" srcOrd="0" destOrd="0" parTransId="{F7691D39-EBF5-4E00-A43E-7A97107470A0}" sibTransId="{23838D9A-2874-40FC-8557-D249E2F1633D}"/>
    <dgm:cxn modelId="{75191235-52C3-472B-B303-8ACE51D203DE}" srcId="{5BBD0D72-EA2C-4344-9C3F-CA631ADF2AF5}" destId="{3293A837-DD54-4909-B13C-E4A53A2B4584}" srcOrd="1" destOrd="0" parTransId="{699BEE40-15CD-4C12-822A-2D56D1EFBE6E}" sibTransId="{16DD9F40-4FAD-47EE-B7CD-488B2BB89311}"/>
    <dgm:cxn modelId="{6BFB581A-DECB-4CED-B3A0-BE9E5461F608}" srcId="{5BBD0D72-EA2C-4344-9C3F-CA631ADF2AF5}" destId="{DA92659A-A5BE-4662-9FE1-7856EABFF53A}" srcOrd="0" destOrd="0" parTransId="{189B2915-B20B-4A4E-BFD7-C578E00111CA}" sibTransId="{F2B702D3-4F30-4EBA-B0C1-E27E86C2458A}"/>
    <dgm:cxn modelId="{B9F4CA2E-1912-49D3-B489-6B53A2DFEBCA}" type="presParOf" srcId="{C8F7C82F-8653-4E07-95A6-718BC950469C}" destId="{2240056B-9E37-42F4-ADA9-5643F361C7E7}" srcOrd="0" destOrd="0" presId="urn:microsoft.com/office/officeart/2005/8/layout/list1"/>
    <dgm:cxn modelId="{A859F8A9-87CB-4008-A29B-E07276785AA0}" type="presParOf" srcId="{2240056B-9E37-42F4-ADA9-5643F361C7E7}" destId="{F01E418D-0C95-49ED-93F8-145BD3EAA417}" srcOrd="0" destOrd="0" presId="urn:microsoft.com/office/officeart/2005/8/layout/list1"/>
    <dgm:cxn modelId="{245C05E0-91F4-4E69-8721-0A1A58DBF6B0}" type="presParOf" srcId="{2240056B-9E37-42F4-ADA9-5643F361C7E7}" destId="{E93E15E0-A079-4DD5-92B2-96D3D6BE54C6}" srcOrd="1" destOrd="0" presId="urn:microsoft.com/office/officeart/2005/8/layout/list1"/>
    <dgm:cxn modelId="{4C310A37-811A-407C-9944-4458CC833EEF}" type="presParOf" srcId="{C8F7C82F-8653-4E07-95A6-718BC950469C}" destId="{80C03431-76B3-4A45-BB35-7F44F1636AE7}" srcOrd="1" destOrd="0" presId="urn:microsoft.com/office/officeart/2005/8/layout/list1"/>
    <dgm:cxn modelId="{E459470F-1292-4164-BB19-37E22E8ED73F}" type="presParOf" srcId="{C8F7C82F-8653-4E07-95A6-718BC950469C}" destId="{64701CB4-044C-4836-87AE-5BE8376109B0}" srcOrd="2" destOrd="0" presId="urn:microsoft.com/office/officeart/2005/8/layout/list1"/>
    <dgm:cxn modelId="{F33D8852-CF9D-42D0-9911-23C332927A4F}" type="presParOf" srcId="{C8F7C82F-8653-4E07-95A6-718BC950469C}" destId="{F6C65EF2-486C-43C8-8D84-CAEAC00A3B0C}" srcOrd="3" destOrd="0" presId="urn:microsoft.com/office/officeart/2005/8/layout/list1"/>
    <dgm:cxn modelId="{37C7A8E3-BF01-444B-B5EA-4B38215A449B}" type="presParOf" srcId="{C8F7C82F-8653-4E07-95A6-718BC950469C}" destId="{1968B6AE-A7E9-43B9-AE75-D32A2E5E7799}" srcOrd="4" destOrd="0" presId="urn:microsoft.com/office/officeart/2005/8/layout/list1"/>
    <dgm:cxn modelId="{1A96A216-C8BC-449B-ADAB-0B17E4111B17}" type="presParOf" srcId="{1968B6AE-A7E9-43B9-AE75-D32A2E5E7799}" destId="{3D6BFCFF-933B-43CF-BF88-D9E24C8F3257}" srcOrd="0" destOrd="0" presId="urn:microsoft.com/office/officeart/2005/8/layout/list1"/>
    <dgm:cxn modelId="{B4DF4068-7CF5-4667-9813-3C21380ED127}" type="presParOf" srcId="{1968B6AE-A7E9-43B9-AE75-D32A2E5E7799}" destId="{77F5FCC3-1D97-4986-93B6-F3DE253094CF}" srcOrd="1" destOrd="0" presId="urn:microsoft.com/office/officeart/2005/8/layout/list1"/>
    <dgm:cxn modelId="{33FF8E75-1328-4316-B44F-D8BF8C9509C2}" type="presParOf" srcId="{C8F7C82F-8653-4E07-95A6-718BC950469C}" destId="{168B90B1-7890-47E4-A979-92CE0E728F42}" srcOrd="5" destOrd="0" presId="urn:microsoft.com/office/officeart/2005/8/layout/list1"/>
    <dgm:cxn modelId="{5B95E02F-8FEC-4A04-9BE2-3E8672B990B4}" type="presParOf" srcId="{C8F7C82F-8653-4E07-95A6-718BC950469C}" destId="{DB2B30B5-56E0-4E2E-A4C7-9BF79FC536E5}" srcOrd="6" destOrd="0" presId="urn:microsoft.com/office/officeart/2005/8/layout/list1"/>
    <dgm:cxn modelId="{3D41B82E-65B8-49AF-85E8-F24795D81B26}" type="presParOf" srcId="{C8F7C82F-8653-4E07-95A6-718BC950469C}" destId="{BF84AD8D-5E98-48BF-BF71-A89AB6491F9C}" srcOrd="7" destOrd="0" presId="urn:microsoft.com/office/officeart/2005/8/layout/list1"/>
    <dgm:cxn modelId="{7C9C1FCC-BDEB-4286-A6BE-753933E05361}" type="presParOf" srcId="{C8F7C82F-8653-4E07-95A6-718BC950469C}" destId="{9980D0DC-6408-4D14-A02C-E5A7CACC2B15}" srcOrd="8" destOrd="0" presId="urn:microsoft.com/office/officeart/2005/8/layout/list1"/>
    <dgm:cxn modelId="{B7177E92-9B23-4211-ABE9-00CDA208282D}" type="presParOf" srcId="{9980D0DC-6408-4D14-A02C-E5A7CACC2B15}" destId="{C3920442-9E9B-49D8-A73A-54DB69C377C5}" srcOrd="0" destOrd="0" presId="urn:microsoft.com/office/officeart/2005/8/layout/list1"/>
    <dgm:cxn modelId="{32C0DDC3-2C4E-4FAB-8709-1E8BA8B7737E}" type="presParOf" srcId="{9980D0DC-6408-4D14-A02C-E5A7CACC2B15}" destId="{D667FC4D-0C95-438C-9824-B764BAE95CA7}" srcOrd="1" destOrd="0" presId="urn:microsoft.com/office/officeart/2005/8/layout/list1"/>
    <dgm:cxn modelId="{1598BA17-9C95-4473-BB1F-B0A74BACA92D}" type="presParOf" srcId="{C8F7C82F-8653-4E07-95A6-718BC950469C}" destId="{8791D2AF-5F20-4D9F-8078-63420F279233}" srcOrd="9" destOrd="0" presId="urn:microsoft.com/office/officeart/2005/8/layout/list1"/>
    <dgm:cxn modelId="{9C7A6872-7599-48A3-9109-922366B01546}" type="presParOf" srcId="{C8F7C82F-8653-4E07-95A6-718BC950469C}" destId="{1419DC3F-F7F7-4872-B3FF-563E307AFA0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2F78CF-D184-4E6E-89C5-A0755C2E594D}"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en-US"/>
        </a:p>
      </dgm:t>
    </dgm:pt>
    <dgm:pt modelId="{84D12B25-6994-4D15-A7EC-F43CB5C776D2}">
      <dgm:prSet custT="1"/>
      <dgm:spPr>
        <a:solidFill>
          <a:schemeClr val="accent1"/>
        </a:solidFill>
      </dgm:spPr>
      <dgm:t>
        <a:bodyPr/>
        <a:lstStyle/>
        <a:p>
          <a:pPr rtl="0"/>
          <a:r>
            <a:rPr lang="en-US" sz="2000" dirty="0">
              <a:latin typeface="Segoe UI" panose="020B0502040204020203" pitchFamily="34" charset="0"/>
              <a:cs typeface="Segoe UI" panose="020B0502040204020203" pitchFamily="34" charset="0"/>
            </a:rPr>
            <a:t>Need to understand how your application is being used.</a:t>
          </a:r>
          <a:endParaRPr lang="fr-FR" sz="2000" dirty="0">
            <a:latin typeface="Segoe UI" panose="020B0502040204020203" pitchFamily="34" charset="0"/>
            <a:cs typeface="Segoe UI" panose="020B0502040204020203" pitchFamily="34" charset="0"/>
          </a:endParaRPr>
        </a:p>
      </dgm:t>
    </dgm:pt>
    <dgm:pt modelId="{3A1CD891-9CD4-4B4B-91E2-2B73823DC11D}" type="parTrans" cxnId="{E812AA2D-A8A3-4219-B86E-E4E30519393F}">
      <dgm:prSet/>
      <dgm:spPr/>
      <dgm:t>
        <a:bodyPr/>
        <a:lstStyle/>
        <a:p>
          <a:endParaRPr lang="en-US"/>
        </a:p>
      </dgm:t>
    </dgm:pt>
    <dgm:pt modelId="{65CBFDF5-3B1A-4FFC-8F45-BA5AEBEE25A1}" type="sibTrans" cxnId="{E812AA2D-A8A3-4219-B86E-E4E30519393F}">
      <dgm:prSet/>
      <dgm:spPr/>
      <dgm:t>
        <a:bodyPr/>
        <a:lstStyle/>
        <a:p>
          <a:endParaRPr lang="en-US"/>
        </a:p>
      </dgm:t>
    </dgm:pt>
    <dgm:pt modelId="{57D86967-E5C8-48B5-893F-218A497B16E0}">
      <dgm:prSet custT="1"/>
      <dgm:spPr>
        <a:solidFill>
          <a:schemeClr val="accent1">
            <a:lumMod val="60000"/>
            <a:lumOff val="40000"/>
          </a:schemeClr>
        </a:solidFill>
      </dgm:spPr>
      <dgm:t>
        <a:bodyPr/>
        <a:lstStyle/>
        <a:p>
          <a:pPr rtl="0"/>
          <a:r>
            <a:rPr lang="en-US" sz="2000" dirty="0">
              <a:latin typeface="Segoe UI" panose="020B0502040204020203" pitchFamily="34" charset="0"/>
              <a:cs typeface="Segoe UI" panose="020B0502040204020203" pitchFamily="34" charset="0"/>
            </a:rPr>
            <a:t>Can define custom event to track features, scenarios or any miscellaneous actions you wish to monitor</a:t>
          </a:r>
          <a:endParaRPr lang="fr-FR" sz="2000" dirty="0">
            <a:latin typeface="Segoe UI" panose="020B0502040204020203" pitchFamily="34" charset="0"/>
            <a:cs typeface="Segoe UI" panose="020B0502040204020203" pitchFamily="34" charset="0"/>
          </a:endParaRPr>
        </a:p>
      </dgm:t>
    </dgm:pt>
    <dgm:pt modelId="{6C79457D-9919-4DE4-A6DF-E8A8F37C98A9}" type="parTrans" cxnId="{95EBEED8-C94F-4965-B20E-6C82588A0903}">
      <dgm:prSet/>
      <dgm:spPr/>
      <dgm:t>
        <a:bodyPr/>
        <a:lstStyle/>
        <a:p>
          <a:endParaRPr lang="en-US"/>
        </a:p>
      </dgm:t>
    </dgm:pt>
    <dgm:pt modelId="{A4143559-F101-4B34-AD01-929F34E609A7}" type="sibTrans" cxnId="{95EBEED8-C94F-4965-B20E-6C82588A0903}">
      <dgm:prSet/>
      <dgm:spPr/>
      <dgm:t>
        <a:bodyPr/>
        <a:lstStyle/>
        <a:p>
          <a:endParaRPr lang="en-US"/>
        </a:p>
      </dgm:t>
    </dgm:pt>
    <dgm:pt modelId="{48697972-6FF2-4785-9217-F58229A668FD}" type="pres">
      <dgm:prSet presAssocID="{742F78CF-D184-4E6E-89C5-A0755C2E594D}" presName="CompostProcess" presStyleCnt="0">
        <dgm:presLayoutVars>
          <dgm:dir/>
          <dgm:resizeHandles val="exact"/>
        </dgm:presLayoutVars>
      </dgm:prSet>
      <dgm:spPr/>
    </dgm:pt>
    <dgm:pt modelId="{380707A0-162E-4BFC-920E-1FE9D8238424}" type="pres">
      <dgm:prSet presAssocID="{742F78CF-D184-4E6E-89C5-A0755C2E594D}" presName="arrow" presStyleLbl="bgShp" presStyleIdx="0" presStyleCnt="1" custScaleX="116516"/>
      <dgm:spPr/>
    </dgm:pt>
    <dgm:pt modelId="{C7219E96-4BD0-478A-8376-E02D1F310C1B}" type="pres">
      <dgm:prSet presAssocID="{742F78CF-D184-4E6E-89C5-A0755C2E594D}" presName="linearProcess" presStyleCnt="0"/>
      <dgm:spPr/>
    </dgm:pt>
    <dgm:pt modelId="{103BAB41-3A33-4376-8C90-01627AC03935}" type="pres">
      <dgm:prSet presAssocID="{84D12B25-6994-4D15-A7EC-F43CB5C776D2}" presName="textNode" presStyleLbl="node1" presStyleIdx="0" presStyleCnt="2">
        <dgm:presLayoutVars>
          <dgm:bulletEnabled val="1"/>
        </dgm:presLayoutVars>
      </dgm:prSet>
      <dgm:spPr/>
    </dgm:pt>
    <dgm:pt modelId="{DABAE9C2-EF31-4AE9-A499-51DC9BE6E020}" type="pres">
      <dgm:prSet presAssocID="{65CBFDF5-3B1A-4FFC-8F45-BA5AEBEE25A1}" presName="sibTrans" presStyleCnt="0"/>
      <dgm:spPr/>
    </dgm:pt>
    <dgm:pt modelId="{5946D4E1-4096-435E-A281-49C8F7C5F9BD}" type="pres">
      <dgm:prSet presAssocID="{57D86967-E5C8-48B5-893F-218A497B16E0}" presName="textNode" presStyleLbl="node1" presStyleIdx="1" presStyleCnt="2">
        <dgm:presLayoutVars>
          <dgm:bulletEnabled val="1"/>
        </dgm:presLayoutVars>
      </dgm:prSet>
      <dgm:spPr/>
    </dgm:pt>
  </dgm:ptLst>
  <dgm:cxnLst>
    <dgm:cxn modelId="{C7E771A2-2635-49EF-8A96-B1B7ED728DE2}" type="presOf" srcId="{84D12B25-6994-4D15-A7EC-F43CB5C776D2}" destId="{103BAB41-3A33-4376-8C90-01627AC03935}" srcOrd="0" destOrd="0" presId="urn:microsoft.com/office/officeart/2005/8/layout/hProcess9"/>
    <dgm:cxn modelId="{95EBEED8-C94F-4965-B20E-6C82588A0903}" srcId="{742F78CF-D184-4E6E-89C5-A0755C2E594D}" destId="{57D86967-E5C8-48B5-893F-218A497B16E0}" srcOrd="1" destOrd="0" parTransId="{6C79457D-9919-4DE4-A6DF-E8A8F37C98A9}" sibTransId="{A4143559-F101-4B34-AD01-929F34E609A7}"/>
    <dgm:cxn modelId="{47A9413D-FDCD-480F-B00C-3EABB968854A}" type="presOf" srcId="{57D86967-E5C8-48B5-893F-218A497B16E0}" destId="{5946D4E1-4096-435E-A281-49C8F7C5F9BD}" srcOrd="0" destOrd="0" presId="urn:microsoft.com/office/officeart/2005/8/layout/hProcess9"/>
    <dgm:cxn modelId="{55330B97-D6B0-472B-947D-E963587C170A}" type="presOf" srcId="{742F78CF-D184-4E6E-89C5-A0755C2E594D}" destId="{48697972-6FF2-4785-9217-F58229A668FD}" srcOrd="0" destOrd="0" presId="urn:microsoft.com/office/officeart/2005/8/layout/hProcess9"/>
    <dgm:cxn modelId="{E812AA2D-A8A3-4219-B86E-E4E30519393F}" srcId="{742F78CF-D184-4E6E-89C5-A0755C2E594D}" destId="{84D12B25-6994-4D15-A7EC-F43CB5C776D2}" srcOrd="0" destOrd="0" parTransId="{3A1CD891-9CD4-4B4B-91E2-2B73823DC11D}" sibTransId="{65CBFDF5-3B1A-4FFC-8F45-BA5AEBEE25A1}"/>
    <dgm:cxn modelId="{C7C96FBF-CC4C-4316-933D-C1D115B5B0AA}" type="presParOf" srcId="{48697972-6FF2-4785-9217-F58229A668FD}" destId="{380707A0-162E-4BFC-920E-1FE9D8238424}" srcOrd="0" destOrd="0" presId="urn:microsoft.com/office/officeart/2005/8/layout/hProcess9"/>
    <dgm:cxn modelId="{037A6411-9000-4F6D-9151-00677D8D543D}" type="presParOf" srcId="{48697972-6FF2-4785-9217-F58229A668FD}" destId="{C7219E96-4BD0-478A-8376-E02D1F310C1B}" srcOrd="1" destOrd="0" presId="urn:microsoft.com/office/officeart/2005/8/layout/hProcess9"/>
    <dgm:cxn modelId="{93201CAF-0FA5-468D-88F7-193E14901A40}" type="presParOf" srcId="{C7219E96-4BD0-478A-8376-E02D1F310C1B}" destId="{103BAB41-3A33-4376-8C90-01627AC03935}" srcOrd="0" destOrd="0" presId="urn:microsoft.com/office/officeart/2005/8/layout/hProcess9"/>
    <dgm:cxn modelId="{0013B45C-FB20-4A08-8C16-30422A85D075}" type="presParOf" srcId="{C7219E96-4BD0-478A-8376-E02D1F310C1B}" destId="{DABAE9C2-EF31-4AE9-A499-51DC9BE6E020}" srcOrd="1" destOrd="0" presId="urn:microsoft.com/office/officeart/2005/8/layout/hProcess9"/>
    <dgm:cxn modelId="{D8BF7246-4CDE-4CCF-AAC7-5086DEF1591B}" type="presParOf" srcId="{C7219E96-4BD0-478A-8376-E02D1F310C1B}" destId="{5946D4E1-4096-435E-A281-49C8F7C5F9BD}"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39CB7-333C-4182-948A-3AC50E5AB702}">
      <dsp:nvSpPr>
        <dsp:cNvPr id="0" name=""/>
        <dsp:cNvSpPr/>
      </dsp:nvSpPr>
      <dsp:spPr>
        <a:xfrm>
          <a:off x="0" y="437461"/>
          <a:ext cx="6305750" cy="10505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9396" tIns="604012" rIns="48939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Instantaneous send</a:t>
          </a:r>
        </a:p>
      </dsp:txBody>
      <dsp:txXfrm>
        <a:off x="0" y="437461"/>
        <a:ext cx="6305750" cy="1050525"/>
      </dsp:txXfrm>
    </dsp:sp>
    <dsp:sp modelId="{C86E4A4A-C4F7-441D-979D-7637624137CC}">
      <dsp:nvSpPr>
        <dsp:cNvPr id="0" name=""/>
        <dsp:cNvSpPr/>
      </dsp:nvSpPr>
      <dsp:spPr>
        <a:xfrm>
          <a:off x="315287" y="9421"/>
          <a:ext cx="4414025" cy="8560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840" tIns="0" rIns="166840"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Debug :  Development Mode</a:t>
          </a:r>
        </a:p>
      </dsp:txBody>
      <dsp:txXfrm>
        <a:off x="357077" y="51211"/>
        <a:ext cx="4330445" cy="772500"/>
      </dsp:txXfrm>
    </dsp:sp>
    <dsp:sp modelId="{A219133F-63D6-4F12-A454-27CE6920E437}">
      <dsp:nvSpPr>
        <dsp:cNvPr id="0" name=""/>
        <dsp:cNvSpPr/>
      </dsp:nvSpPr>
      <dsp:spPr>
        <a:xfrm>
          <a:off x="0" y="2072626"/>
          <a:ext cx="6305750" cy="10505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9396" tIns="604012" rIns="48939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Batch send of data</a:t>
          </a:r>
        </a:p>
      </dsp:txBody>
      <dsp:txXfrm>
        <a:off x="0" y="2072626"/>
        <a:ext cx="6305750" cy="1050525"/>
      </dsp:txXfrm>
    </dsp:sp>
    <dsp:sp modelId="{B20B8929-3B9E-473A-94F2-EDF86418E527}">
      <dsp:nvSpPr>
        <dsp:cNvPr id="0" name=""/>
        <dsp:cNvSpPr/>
      </dsp:nvSpPr>
      <dsp:spPr>
        <a:xfrm>
          <a:off x="315287" y="1644586"/>
          <a:ext cx="4414025" cy="8560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840" tIns="0" rIns="166840"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Release : Production Mode</a:t>
          </a:r>
        </a:p>
      </dsp:txBody>
      <dsp:txXfrm>
        <a:off x="357077" y="1686376"/>
        <a:ext cx="4330445"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01CB4-044C-4836-87AE-5BE8376109B0}">
      <dsp:nvSpPr>
        <dsp:cNvPr id="0" name=""/>
        <dsp:cNvSpPr/>
      </dsp:nvSpPr>
      <dsp:spPr>
        <a:xfrm>
          <a:off x="0" y="422926"/>
          <a:ext cx="11055189" cy="138915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8006" tIns="583184" rIns="858006"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Custom trace for dynamic/punctual to fine-tuned query, investigations</a:t>
          </a:r>
          <a:endParaRPr lang="fr-FR" sz="2000" kern="1200" dirty="0">
            <a:latin typeface="Segoe UI" panose="020B0502040204020203" pitchFamily="34" charset="0"/>
            <a:cs typeface="Segoe UI" panose="020B0502040204020203" pitchFamily="34" charset="0"/>
          </a:endParaRPr>
        </a:p>
        <a:p>
          <a:pPr marL="228600" lvl="1" indent="-228600" algn="l" defTabSz="889000" rtl="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Example: any logs, warning, etc.</a:t>
          </a:r>
          <a:endParaRPr lang="fr-FR" sz="2000" kern="1200" dirty="0">
            <a:latin typeface="Segoe UI" panose="020B0502040204020203" pitchFamily="34" charset="0"/>
            <a:cs typeface="Segoe UI" panose="020B0502040204020203" pitchFamily="34" charset="0"/>
          </a:endParaRPr>
        </a:p>
      </dsp:txBody>
      <dsp:txXfrm>
        <a:off x="0" y="422926"/>
        <a:ext cx="11055189" cy="1389150"/>
      </dsp:txXfrm>
    </dsp:sp>
    <dsp:sp modelId="{E93E15E0-A079-4DD5-92B2-96D3D6BE54C6}">
      <dsp:nvSpPr>
        <dsp:cNvPr id="0" name=""/>
        <dsp:cNvSpPr/>
      </dsp:nvSpPr>
      <dsp:spPr>
        <a:xfrm>
          <a:off x="552759" y="9646"/>
          <a:ext cx="7738632" cy="826560"/>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02" tIns="0" rIns="292502"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TrackTrace </a:t>
          </a:r>
          <a:endParaRPr lang="fr-FR" sz="2400" kern="1200" dirty="0">
            <a:latin typeface="Segoe UI" panose="020B0502040204020203" pitchFamily="34" charset="0"/>
            <a:cs typeface="Segoe UI" panose="020B0502040204020203" pitchFamily="34" charset="0"/>
          </a:endParaRPr>
        </a:p>
      </dsp:txBody>
      <dsp:txXfrm>
        <a:off x="593108" y="49995"/>
        <a:ext cx="7657934" cy="745862"/>
      </dsp:txXfrm>
    </dsp:sp>
    <dsp:sp modelId="{DB2B30B5-56E0-4E2E-A4C7-9BF79FC536E5}">
      <dsp:nvSpPr>
        <dsp:cNvPr id="0" name=""/>
        <dsp:cNvSpPr/>
      </dsp:nvSpPr>
      <dsp:spPr>
        <a:xfrm>
          <a:off x="0" y="2376556"/>
          <a:ext cx="11055189" cy="1389150"/>
        </a:xfrm>
        <a:prstGeom prst="rect">
          <a:avLst/>
        </a:prstGeom>
        <a:solidFill>
          <a:schemeClr val="lt1">
            <a:alpha val="90000"/>
            <a:hueOff val="0"/>
            <a:satOff val="0"/>
            <a:lumOff val="0"/>
            <a:alphaOff val="0"/>
          </a:schemeClr>
        </a:solidFill>
        <a:ln w="10795" cap="flat" cmpd="sng" algn="ctr">
          <a:solidFill>
            <a:schemeClr val="accent4">
              <a:hueOff val="8300038"/>
              <a:satOff val="21772"/>
              <a:lumOff val="-10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8006" tIns="583184" rIns="858006"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Track anything that is purely numeric</a:t>
          </a:r>
          <a:endParaRPr lang="fr-FR" sz="2000" kern="1200" dirty="0">
            <a:latin typeface="Segoe UI" panose="020B0502040204020203" pitchFamily="34" charset="0"/>
            <a:cs typeface="Segoe UI" panose="020B0502040204020203" pitchFamily="34" charset="0"/>
          </a:endParaRPr>
        </a:p>
        <a:p>
          <a:pPr marL="228600" lvl="1" indent="-228600" algn="l" defTabSz="889000" rtl="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Example: e-commerce selling t-shirt would be tracking number of sold items</a:t>
          </a:r>
          <a:endParaRPr lang="fr-FR" sz="2000" kern="1200" dirty="0">
            <a:latin typeface="Segoe UI" panose="020B0502040204020203" pitchFamily="34" charset="0"/>
            <a:cs typeface="Segoe UI" panose="020B0502040204020203" pitchFamily="34" charset="0"/>
          </a:endParaRPr>
        </a:p>
      </dsp:txBody>
      <dsp:txXfrm>
        <a:off x="0" y="2376556"/>
        <a:ext cx="11055189" cy="1389150"/>
      </dsp:txXfrm>
    </dsp:sp>
    <dsp:sp modelId="{77F5FCC3-1D97-4986-93B6-F3DE253094CF}">
      <dsp:nvSpPr>
        <dsp:cNvPr id="0" name=""/>
        <dsp:cNvSpPr/>
      </dsp:nvSpPr>
      <dsp:spPr>
        <a:xfrm>
          <a:off x="552759" y="1963276"/>
          <a:ext cx="7738632" cy="826560"/>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02" tIns="0" rIns="292502"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TrackMetric</a:t>
          </a:r>
          <a:endParaRPr lang="fr-FR" sz="2400" kern="1200" dirty="0">
            <a:latin typeface="Segoe UI" panose="020B0502040204020203" pitchFamily="34" charset="0"/>
            <a:cs typeface="Segoe UI" panose="020B0502040204020203" pitchFamily="34" charset="0"/>
          </a:endParaRPr>
        </a:p>
      </dsp:txBody>
      <dsp:txXfrm>
        <a:off x="593108" y="2003625"/>
        <a:ext cx="7657934" cy="745862"/>
      </dsp:txXfrm>
    </dsp:sp>
    <dsp:sp modelId="{1419DC3F-F7F7-4872-B3FF-563E307AFA0B}">
      <dsp:nvSpPr>
        <dsp:cNvPr id="0" name=""/>
        <dsp:cNvSpPr/>
      </dsp:nvSpPr>
      <dsp:spPr>
        <a:xfrm>
          <a:off x="0" y="4330187"/>
          <a:ext cx="11055189" cy="1036350"/>
        </a:xfrm>
        <a:prstGeom prst="rect">
          <a:avLst/>
        </a:prstGeom>
        <a:solidFill>
          <a:schemeClr val="lt1">
            <a:alpha val="90000"/>
            <a:hueOff val="0"/>
            <a:satOff val="0"/>
            <a:lumOff val="0"/>
            <a:alphaOff val="0"/>
          </a:schemeClr>
        </a:solidFill>
        <a:ln w="10795" cap="flat" cmpd="sng" algn="ctr">
          <a:solidFill>
            <a:schemeClr val="accent4">
              <a:hueOff val="16600076"/>
              <a:satOff val="43545"/>
              <a:lumOff val="-20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8006" tIns="583184" rIns="858006"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Segoe UI" panose="020B0502040204020203" pitchFamily="34" charset="0"/>
              <a:cs typeface="Segoe UI" panose="020B0502040204020203" pitchFamily="34" charset="0"/>
            </a:rPr>
            <a:t>Collect information about a request outside of the usual application workflow.</a:t>
          </a:r>
          <a:endParaRPr lang="fr-FR" sz="2000" kern="1200" dirty="0">
            <a:latin typeface="Segoe UI" panose="020B0502040204020203" pitchFamily="34" charset="0"/>
            <a:cs typeface="Segoe UI" panose="020B0502040204020203" pitchFamily="34" charset="0"/>
          </a:endParaRPr>
        </a:p>
      </dsp:txBody>
      <dsp:txXfrm>
        <a:off x="0" y="4330187"/>
        <a:ext cx="11055189" cy="1036350"/>
      </dsp:txXfrm>
    </dsp:sp>
    <dsp:sp modelId="{D667FC4D-0C95-438C-9824-B764BAE95CA7}">
      <dsp:nvSpPr>
        <dsp:cNvPr id="0" name=""/>
        <dsp:cNvSpPr/>
      </dsp:nvSpPr>
      <dsp:spPr>
        <a:xfrm>
          <a:off x="552759" y="3916907"/>
          <a:ext cx="7738632" cy="82656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02" tIns="0" rIns="292502"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TrackRequest</a:t>
          </a:r>
          <a:endParaRPr lang="fr-FR" sz="2400" kern="1200" dirty="0">
            <a:latin typeface="Segoe UI" panose="020B0502040204020203" pitchFamily="34" charset="0"/>
            <a:cs typeface="Segoe UI" panose="020B0502040204020203" pitchFamily="34" charset="0"/>
          </a:endParaRPr>
        </a:p>
      </dsp:txBody>
      <dsp:txXfrm>
        <a:off x="593108" y="3957256"/>
        <a:ext cx="7657934"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707A0-162E-4BFC-920E-1FE9D8238424}">
      <dsp:nvSpPr>
        <dsp:cNvPr id="0" name=""/>
        <dsp:cNvSpPr/>
      </dsp:nvSpPr>
      <dsp:spPr>
        <a:xfrm>
          <a:off x="51709" y="0"/>
          <a:ext cx="10653678" cy="415426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BAB41-3A33-4376-8C90-01627AC03935}">
      <dsp:nvSpPr>
        <dsp:cNvPr id="0" name=""/>
        <dsp:cNvSpPr/>
      </dsp:nvSpPr>
      <dsp:spPr>
        <a:xfrm>
          <a:off x="1647180" y="1246279"/>
          <a:ext cx="3462440" cy="1661706"/>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Need to understand how your application is being used.</a:t>
          </a:r>
          <a:endParaRPr lang="fr-FR" sz="2000" kern="1200" dirty="0">
            <a:latin typeface="Segoe UI" panose="020B0502040204020203" pitchFamily="34" charset="0"/>
            <a:cs typeface="Segoe UI" panose="020B0502040204020203" pitchFamily="34" charset="0"/>
          </a:endParaRPr>
        </a:p>
      </dsp:txBody>
      <dsp:txXfrm>
        <a:off x="1728298" y="1327397"/>
        <a:ext cx="3300204" cy="1499470"/>
      </dsp:txXfrm>
    </dsp:sp>
    <dsp:sp modelId="{5946D4E1-4096-435E-A281-49C8F7C5F9BD}">
      <dsp:nvSpPr>
        <dsp:cNvPr id="0" name=""/>
        <dsp:cNvSpPr/>
      </dsp:nvSpPr>
      <dsp:spPr>
        <a:xfrm>
          <a:off x="5647475" y="1246279"/>
          <a:ext cx="3462440" cy="1661706"/>
        </a:xfrm>
        <a:prstGeom prst="roundRect">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Can define custom event to track features, scenarios or any miscellaneous actions you wish to monitor</a:t>
          </a:r>
          <a:endParaRPr lang="fr-FR" sz="2000" kern="1200" dirty="0">
            <a:latin typeface="Segoe UI" panose="020B0502040204020203" pitchFamily="34" charset="0"/>
            <a:cs typeface="Segoe UI" panose="020B0502040204020203" pitchFamily="34" charset="0"/>
          </a:endParaRPr>
        </a:p>
      </dsp:txBody>
      <dsp:txXfrm>
        <a:off x="5728593" y="1327397"/>
        <a:ext cx="3300204" cy="149947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30-03-16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30-03-16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6A1D164-B33D-4403-8B09-EB3C0309BC7D}"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2109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40854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1977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E37B27-1913-471D-B920-FD1D2A94DCF9}" type="slidenum">
              <a:rPr lang="en-US" smtClean="0"/>
              <a:t>15</a:t>
            </a:fld>
            <a:endParaRPr lang="en-US" dirty="0"/>
          </a:p>
        </p:txBody>
      </p:sp>
    </p:spTree>
    <p:extLst>
      <p:ext uri="{BB962C8B-B14F-4D97-AF65-F5344CB8AC3E}">
        <p14:creationId xmlns:p14="http://schemas.microsoft.com/office/powerpoint/2010/main" val="1165814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TrackEvent : custom event to track any specific feature or activity</a:t>
            </a:r>
          </a:p>
          <a:p>
            <a:pPr lvl="1"/>
            <a:r>
              <a:rPr lang="en-US" dirty="0"/>
              <a:t>can set any properties &amp; metrics. </a:t>
            </a:r>
          </a:p>
          <a:p>
            <a:pPr lvl="1"/>
            <a:r>
              <a:rPr lang="en-US" dirty="0"/>
              <a:t>Let you analyze how user use your product, how feature are used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TrackDependency : </a:t>
            </a:r>
          </a:p>
          <a:p>
            <a:endParaRPr lang="en-US" dirty="0"/>
          </a:p>
        </p:txBody>
      </p:sp>
      <p:sp>
        <p:nvSpPr>
          <p:cNvPr id="4" name="Slide Number Placeholder 3"/>
          <p:cNvSpPr>
            <a:spLocks noGrp="1"/>
          </p:cNvSpPr>
          <p:nvPr>
            <p:ph type="sldNum" sz="quarter" idx="10"/>
          </p:nvPr>
        </p:nvSpPr>
        <p:spPr/>
        <p:txBody>
          <a:bodyPr/>
          <a:lstStyle/>
          <a:p>
            <a:fld id="{F2E37B27-1913-471D-B920-FD1D2A94DCF9}" type="slidenum">
              <a:rPr lang="en-US" smtClean="0"/>
              <a:t>16</a:t>
            </a:fld>
            <a:endParaRPr lang="en-US" dirty="0"/>
          </a:p>
        </p:txBody>
      </p:sp>
    </p:spTree>
    <p:extLst>
      <p:ext uri="{BB962C8B-B14F-4D97-AF65-F5344CB8AC3E}">
        <p14:creationId xmlns:p14="http://schemas.microsoft.com/office/powerpoint/2010/main" val="238566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17</a:t>
            </a:fld>
            <a:endParaRPr lang="en-US" dirty="0"/>
          </a:p>
        </p:txBody>
      </p:sp>
    </p:spTree>
    <p:extLst>
      <p:ext uri="{BB962C8B-B14F-4D97-AF65-F5344CB8AC3E}">
        <p14:creationId xmlns:p14="http://schemas.microsoft.com/office/powerpoint/2010/main" val="4274915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18</a:t>
            </a:fld>
            <a:endParaRPr lang="en-US" dirty="0"/>
          </a:p>
        </p:txBody>
      </p:sp>
    </p:spTree>
    <p:extLst>
      <p:ext uri="{BB962C8B-B14F-4D97-AF65-F5344CB8AC3E}">
        <p14:creationId xmlns:p14="http://schemas.microsoft.com/office/powerpoint/2010/main" val="1883764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19</a:t>
            </a:fld>
            <a:endParaRPr lang="en-US" dirty="0"/>
          </a:p>
        </p:txBody>
      </p:sp>
    </p:spTree>
    <p:extLst>
      <p:ext uri="{BB962C8B-B14F-4D97-AF65-F5344CB8AC3E}">
        <p14:creationId xmlns:p14="http://schemas.microsoft.com/office/powerpoint/2010/main" val="214248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dirty="0"/>
          </a:p>
        </p:txBody>
      </p:sp>
    </p:spTree>
    <p:extLst>
      <p:ext uri="{BB962C8B-B14F-4D97-AF65-F5344CB8AC3E}">
        <p14:creationId xmlns:p14="http://schemas.microsoft.com/office/powerpoint/2010/main" val="4294342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192D058-1985-4467-845A-1C29607F2B73}"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8861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70C7DD1B-F37C-4560-8AF2-E71C76F14CED}"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98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baseline="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622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6023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30-03-16 12:50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38801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14582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30-03-16 12:50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586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85813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80854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21AEA4E-C8DD-4389-8732-D0D2DA460746}"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6476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defRPr/>
            </a:pPr>
            <a:endParaRPr lang="en-US" sz="1200" spc="0"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30-03-16 12:50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649387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30-03-16 12:50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806898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defRPr/>
            </a:pPr>
            <a:endParaRPr lang="en-US" sz="1200" spc="0"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30-03-16 12:50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19137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a:t>
            </a:fld>
            <a:endParaRPr lang="en-US" dirty="0"/>
          </a:p>
        </p:txBody>
      </p:sp>
    </p:spTree>
    <p:extLst>
      <p:ext uri="{BB962C8B-B14F-4D97-AF65-F5344CB8AC3E}">
        <p14:creationId xmlns:p14="http://schemas.microsoft.com/office/powerpoint/2010/main" val="3708948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45940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dirty="0"/>
          </a:p>
        </p:txBody>
      </p:sp>
    </p:spTree>
    <p:extLst>
      <p:ext uri="{BB962C8B-B14F-4D97-AF65-F5344CB8AC3E}">
        <p14:creationId xmlns:p14="http://schemas.microsoft.com/office/powerpoint/2010/main" val="1857524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2775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87760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30-03-16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52026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t>30-03-16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8414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Segoe UI Light" panose="020B0502040204020203" pitchFamily="34" charset="0"/>
            </a:endParaRPr>
          </a:p>
        </p:txBody>
      </p:sp>
      <p:sp>
        <p:nvSpPr>
          <p:cNvPr id="3" name="Slide Number Placeholder 2"/>
          <p:cNvSpPr>
            <a:spLocks noGrp="1"/>
          </p:cNvSpPr>
          <p:nvPr>
            <p:ph type="sldNum" sz="quarter" idx="11"/>
          </p:nvPr>
        </p:nvSpPr>
        <p:spPr/>
        <p:txBody>
          <a:bodyPr/>
          <a:lstStyle/>
          <a:p>
            <a:fld id="{73CFBB7B-29F3-4A9F-B039-645092B1B4E9}" type="slidenum">
              <a:rPr lang="en-US" smtClean="0"/>
              <a:t>42</a:t>
            </a:fld>
            <a:endParaRPr lang="en-US"/>
          </a:p>
        </p:txBody>
      </p:sp>
      <p:sp>
        <p:nvSpPr>
          <p:cNvPr id="4" name="Footer Placeholder 3"/>
          <p:cNvSpPr>
            <a:spLocks noGrp="1"/>
          </p:cNvSpPr>
          <p:nvPr>
            <p:ph type="ftr" sz="quarter" idx="12"/>
          </p:nvPr>
        </p:nvSpPr>
        <p:spPr/>
        <p:txBody>
          <a:bodyPr/>
          <a:lstStyle/>
          <a:p>
            <a:r>
              <a:rPr lang="en-US"/>
              <a:t>© 2014 Microsoft Corporation</a:t>
            </a:r>
            <a:endParaRPr lang="en-US" dirty="0"/>
          </a:p>
        </p:txBody>
      </p:sp>
    </p:spTree>
    <p:extLst>
      <p:ext uri="{BB962C8B-B14F-4D97-AF65-F5344CB8AC3E}">
        <p14:creationId xmlns:p14="http://schemas.microsoft.com/office/powerpoint/2010/main" val="2090817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30-03-16 12:50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78485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786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8</a:t>
            </a:fld>
            <a:endParaRPr lang="en-US" dirty="0"/>
          </a:p>
        </p:txBody>
      </p:sp>
    </p:spTree>
    <p:extLst>
      <p:ext uri="{BB962C8B-B14F-4D97-AF65-F5344CB8AC3E}">
        <p14:creationId xmlns:p14="http://schemas.microsoft.com/office/powerpoint/2010/main" val="316440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14000"/>
              </a:lnSpc>
              <a:spcBef>
                <a:spcPts val="300"/>
              </a:spcBef>
              <a:spcAft>
                <a:spcPts val="600"/>
              </a:spcAft>
              <a:buClrTx/>
              <a:buSzPct val="116000"/>
              <a:buFont typeface="Arial" panose="020B0604020202020204" pitchFamily="34" charset="0"/>
              <a:buChar char="•"/>
              <a:tabLst/>
              <a:defRPr/>
            </a:pPr>
            <a:r>
              <a:rPr lang="en-US" dirty="0">
                <a:solidFill>
                  <a:schemeClr val="tx1"/>
                </a:solidFill>
              </a:rPr>
              <a:t>Open Source SDKs</a:t>
            </a:r>
            <a:br>
              <a:rPr lang="en-US" dirty="0">
                <a:solidFill>
                  <a:schemeClr val="tx1"/>
                </a:solidFill>
              </a:rPr>
            </a:br>
            <a:r>
              <a:rPr lang="en-US" sz="1050" dirty="0">
                <a:solidFill>
                  <a:schemeClr val="tx1"/>
                </a:solidFill>
              </a:rPr>
              <a:t>https://github.com/Microsoft/ApplicationInsights-Home</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9</a:t>
            </a:fld>
            <a:endParaRPr lang="en-US" dirty="0"/>
          </a:p>
        </p:txBody>
      </p:sp>
    </p:spTree>
    <p:extLst>
      <p:ext uri="{BB962C8B-B14F-4D97-AF65-F5344CB8AC3E}">
        <p14:creationId xmlns:p14="http://schemas.microsoft.com/office/powerpoint/2010/main" val="2108851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3971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146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13089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stretch>
            <a:fillRect/>
          </a:stretch>
        </p:blipFill>
        <p:spPr>
          <a:xfrm>
            <a:off x="9170565" y="0"/>
            <a:ext cx="2880320" cy="1263902"/>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508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2428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solidFill>
                  <a:srgbClr val="0072C6"/>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solidFill>
                  <a:schemeClr val="tx1"/>
                </a:solidFill>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Enterprise 2">
    <p:spTree>
      <p:nvGrpSpPr>
        <p:cNvPr id="1" name=""/>
        <p:cNvGrpSpPr/>
        <p:nvPr/>
      </p:nvGrpSpPr>
      <p:grpSpPr>
        <a:xfrm>
          <a:off x="0" y="0"/>
          <a:ext cx="0" cy="0"/>
          <a:chOff x="0" y="0"/>
          <a:chExt cx="0" cy="0"/>
        </a:xfrm>
      </p:grpSpPr>
      <p:sp>
        <p:nvSpPr>
          <p:cNvPr id="18" name="Rectangle 17"/>
          <p:cNvSpPr/>
          <p:nvPr userDrawn="1"/>
        </p:nvSpPr>
        <p:spPr bwMode="gray">
          <a:xfrm>
            <a:off x="1587" y="2055284"/>
            <a:ext cx="10249097" cy="3657600"/>
          </a:xfrm>
          <a:prstGeom prst="rect">
            <a:avLst/>
          </a:prstGeom>
          <a:solidFill>
            <a:srgbClr val="5C2D91"/>
          </a:solidFill>
          <a:ln w="38100" cap="sq" cmpd="sng">
            <a:no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 y="2057102"/>
            <a:ext cx="9458597" cy="2103119"/>
          </a:xfrm>
          <a:noFill/>
          <a:ln>
            <a:noFill/>
          </a:ln>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588" y="4158404"/>
            <a:ext cx="9457008"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9170565" y="0"/>
            <a:ext cx="2880320" cy="1263902"/>
          </a:xfrm>
          <a:prstGeom prst="rect">
            <a:avLst/>
          </a:prstGeom>
        </p:spPr>
      </p:pic>
      <p:sp>
        <p:nvSpPr>
          <p:cNvPr id="11" name="Rectangle 10"/>
          <p:cNvSpPr/>
          <p:nvPr userDrawn="1"/>
        </p:nvSpPr>
        <p:spPr bwMode="gray">
          <a:xfrm flipV="1">
            <a:off x="-1" y="1938672"/>
            <a:ext cx="10249097" cy="118430"/>
          </a:xfrm>
          <a:prstGeom prst="rect">
            <a:avLst/>
          </a:prstGeom>
          <a:solidFill>
            <a:srgbClr val="0072C6"/>
          </a:solidFill>
          <a:ln w="38100" cap="sq" cmpd="sng">
            <a:no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438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5" name="Slide Number Placeholder 4"/>
          <p:cNvSpPr>
            <a:spLocks noGrp="1"/>
          </p:cNvSpPr>
          <p:nvPr>
            <p:ph type="sldNum" sz="quarter" idx="12"/>
          </p:nvPr>
        </p:nvSpPr>
        <p:spPr>
          <a:xfrm>
            <a:off x="9028102" y="6482891"/>
            <a:ext cx="2798207" cy="372394"/>
          </a:xfrm>
        </p:spPr>
        <p:txBody>
          <a:bodyPr/>
          <a:lstStyle>
            <a:lvl1pPr>
              <a:defRPr>
                <a:latin typeface="Segoe UI" panose="020B0502040204020203" pitchFamily="34" charset="0"/>
                <a:cs typeface="Segoe UI" panose="020B0502040204020203" pitchFamily="34" charset="0"/>
              </a:defRPr>
            </a:lvl1pPr>
          </a:lstStyle>
          <a:p>
            <a:pPr defTabSz="932550"/>
            <a:fld id="{AFFF257A-30C5-4AFB-911B-BE4CEEA1EA82}" type="slidenum">
              <a:rPr lang="en-US" smtClean="0">
                <a:solidFill>
                  <a:prstClr val="black">
                    <a:tint val="75000"/>
                  </a:prstClr>
                </a:solidFill>
              </a:rPr>
              <a:pPr defTabSz="932550"/>
              <a:t>‹#›</a:t>
            </a:fld>
            <a:endParaRPr lang="en-US" dirty="0">
              <a:solidFill>
                <a:prstClr val="black">
                  <a:tint val="75000"/>
                </a:prstClr>
              </a:solidFill>
            </a:endParaRPr>
          </a:p>
        </p:txBody>
      </p:sp>
      <p:sp>
        <p:nvSpPr>
          <p:cNvPr id="7" name="Text Placeholder 6"/>
          <p:cNvSpPr>
            <a:spLocks noGrp="1"/>
          </p:cNvSpPr>
          <p:nvPr>
            <p:ph type="body" sz="quarter" idx="13"/>
          </p:nvPr>
        </p:nvSpPr>
        <p:spPr>
          <a:xfrm>
            <a:off x="410404" y="1165754"/>
            <a:ext cx="11398029" cy="1842940"/>
          </a:xfrm>
        </p:spPr>
        <p:txBody>
          <a:bodyPr/>
          <a:lstStyle>
            <a:lvl1pPr>
              <a:lnSpc>
                <a:spcPct val="120000"/>
              </a:lnSpc>
              <a:spcBef>
                <a:spcPts val="0"/>
              </a:spcBef>
              <a:spcAft>
                <a:spcPts val="306"/>
              </a:spcAft>
              <a:defRPr sz="2040"/>
            </a:lvl1pPr>
            <a:lvl2pPr>
              <a:lnSpc>
                <a:spcPct val="120000"/>
              </a:lnSpc>
              <a:spcBef>
                <a:spcPts val="0"/>
              </a:spcBef>
              <a:buSzPct val="90000"/>
              <a:defRPr sz="1836"/>
            </a:lvl2pPr>
            <a:lvl3pPr>
              <a:lnSpc>
                <a:spcPct val="120000"/>
              </a:lnSpc>
              <a:spcBef>
                <a:spcPts val="0"/>
              </a:spcBef>
              <a:defRPr sz="1632"/>
            </a:lvl3pPr>
            <a:lvl4pPr>
              <a:lnSpc>
                <a:spcPct val="120000"/>
              </a:lnSpc>
              <a:spcBef>
                <a:spcPts val="0"/>
              </a:spcBef>
              <a:defRPr sz="1632"/>
            </a:lvl4pPr>
            <a:lvl5pPr>
              <a:lnSpc>
                <a:spcPct val="12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08036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algn="l" defTabSz="932550" rtl="0" eaLnBrk="1" fontAlgn="auto" latinLnBrk="0" hangingPunct="1">
              <a:lnSpc>
                <a:spcPct val="100000"/>
              </a:lnSpc>
              <a:spcBef>
                <a:spcPts val="0"/>
              </a:spcBef>
              <a:spcAft>
                <a:spcPts val="0"/>
              </a:spcAft>
              <a:buClrTx/>
              <a:buSzTx/>
              <a:buFontTx/>
              <a:buNone/>
              <a:tabLst/>
              <a:defRPr/>
            </a:pPr>
            <a:endParaRPr kumimoji="0" lang="en-US" sz="193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Demonstration: Title of Demo</a:t>
            </a:r>
          </a:p>
        </p:txBody>
      </p:sp>
    </p:spTree>
    <p:extLst>
      <p:ext uri="{BB962C8B-B14F-4D97-AF65-F5344CB8AC3E}">
        <p14:creationId xmlns:p14="http://schemas.microsoft.com/office/powerpoint/2010/main" val="3235935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Notes Continu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36">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490807"/>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1"/>
            <a:ext cx="2798207" cy="372394"/>
          </a:xfrm>
        </p:spPr>
        <p:txBody>
          <a:bodyPr/>
          <a:lstStyle>
            <a:lvl1pPr>
              <a:defRPr>
                <a:latin typeface="Segoe UI" panose="020B0502040204020203" pitchFamily="34" charset="0"/>
                <a:cs typeface="Segoe UI" panose="020B0502040204020203" pitchFamily="34" charset="0"/>
              </a:defRPr>
            </a:lvl1pPr>
          </a:lstStyle>
          <a:p>
            <a:pPr defTabSz="932550"/>
            <a:fld id="{AFFF257A-30C5-4AFB-911B-BE4CEEA1EA82}" type="slidenum">
              <a:rPr lang="en-US" smtClean="0">
                <a:solidFill>
                  <a:prstClr val="black">
                    <a:tint val="75000"/>
                  </a:prstClr>
                </a:solidFill>
              </a:rPr>
              <a:pPr defTabSz="932550"/>
              <a:t>‹#›</a:t>
            </a:fld>
            <a:endParaRPr lang="en-US" dirty="0">
              <a:solidFill>
                <a:prstClr val="black">
                  <a:tint val="75000"/>
                </a:prstClr>
              </a:solidFill>
            </a:endParaRPr>
          </a:p>
        </p:txBody>
      </p:sp>
    </p:spTree>
    <p:extLst>
      <p:ext uri="{BB962C8B-B14F-4D97-AF65-F5344CB8AC3E}">
        <p14:creationId xmlns:p14="http://schemas.microsoft.com/office/powerpoint/2010/main" val="178222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algn="l" defTabSz="932550" rtl="0" eaLnBrk="1" fontAlgn="auto" latinLnBrk="0" hangingPunct="1">
              <a:lnSpc>
                <a:spcPct val="100000"/>
              </a:lnSpc>
              <a:spcBef>
                <a:spcPts val="0"/>
              </a:spcBef>
              <a:spcAft>
                <a:spcPts val="0"/>
              </a:spcAft>
              <a:buClrTx/>
              <a:buSzTx/>
              <a:buFontTx/>
              <a:buNone/>
              <a:tabLst/>
              <a:defRPr/>
            </a:pPr>
            <a:endParaRPr kumimoji="0" lang="en-US" sz="193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36" tIns="91436">
            <a:noAutofit/>
          </a:bodyPr>
          <a:lstStyle>
            <a:lvl1pPr marL="0" indent="0">
              <a:lnSpc>
                <a:spcPct val="100000"/>
              </a:lnSpc>
              <a:buNone/>
              <a:defRPr sz="3672">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Course Title</a:t>
            </a:r>
          </a:p>
        </p:txBody>
      </p:sp>
    </p:spTree>
    <p:extLst>
      <p:ext uri="{BB962C8B-B14F-4D97-AF65-F5344CB8AC3E}">
        <p14:creationId xmlns:p14="http://schemas.microsoft.com/office/powerpoint/2010/main" val="3711912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155456" y="310868"/>
            <a:ext cx="11659195"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10912" y="1165754"/>
            <a:ext cx="11503739" cy="5051601"/>
          </a:xfrm>
          <a:prstGeom prst="rect">
            <a:avLst/>
          </a:prstGeom>
        </p:spPr>
        <p:txBody>
          <a:bodyPr lIns="91440" tIns="45720">
            <a:normAutofit/>
          </a:bodyPr>
          <a:lstStyle>
            <a:lvl1pPr marL="0" indent="0">
              <a:lnSpc>
                <a:spcPct val="100000"/>
              </a:lnSpc>
              <a:spcBef>
                <a:spcPts val="612"/>
              </a:spcBef>
              <a:spcAft>
                <a:spcPts val="612"/>
              </a:spcAft>
              <a:buFont typeface="+mj-lt"/>
              <a:buNone/>
              <a:defRPr sz="2448" baseline="0">
                <a:solidFill>
                  <a:schemeClr val="bg1"/>
                </a:solidFill>
                <a:latin typeface="+mn-lt"/>
              </a:defRPr>
            </a:lvl1pPr>
            <a:lvl2pPr marL="932597" indent="-466298">
              <a:buFont typeface="+mj-lt"/>
              <a:buAutoNum type="alphaLcParenR"/>
              <a:defRPr sz="2040">
                <a:latin typeface="+mn-lt"/>
              </a:defRPr>
            </a:lvl2pPr>
            <a:lvl3pPr marL="874309" indent="0">
              <a:buFont typeface="Arial" panose="020B0604020202020204" pitchFamily="34" charset="0"/>
              <a:buNone/>
              <a:defRPr sz="204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396009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30">
            <a:extLst>
              <a:ext uri="{28A0092B-C50C-407E-A947-70E740481C1C}">
                <a14:useLocalDpi xmlns:a14="http://schemas.microsoft.com/office/drawing/2010/main" val="0"/>
              </a:ext>
            </a:extLst>
          </a:blip>
          <a:srcRect l="33417" r="58115" b="70363"/>
          <a:stretch/>
        </p:blipFill>
        <p:spPr>
          <a:xfrm rot="5400000">
            <a:off x="12229156" y="820486"/>
            <a:ext cx="648072" cy="216025"/>
          </a:xfrm>
          <a:prstGeom prst="rect">
            <a:avLst/>
          </a:prstGeom>
        </p:spPr>
      </p:pic>
      <p:pic>
        <p:nvPicPr>
          <p:cNvPr id="3" name="Picture 2"/>
          <p:cNvPicPr>
            <a:picLocks noChangeAspect="1"/>
          </p:cNvPicPr>
          <p:nvPr userDrawn="1"/>
        </p:nvPicPr>
        <p:blipFill>
          <a:blip r:embed="rId31"/>
          <a:stretch>
            <a:fillRect/>
          </a:stretch>
        </p:blipFill>
        <p:spPr>
          <a:xfrm>
            <a:off x="12443469" y="36512"/>
            <a:ext cx="217736" cy="590998"/>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9" r:id="rId2"/>
    <p:sldLayoutId id="2147484105" r:id="rId3"/>
    <p:sldLayoutId id="2147484130" r:id="rId4"/>
    <p:sldLayoutId id="2147484098" r:id="rId5"/>
    <p:sldLayoutId id="2147484212" r:id="rId6"/>
    <p:sldLayoutId id="2147484086" r:id="rId7"/>
    <p:sldLayoutId id="2147484211" r:id="rId8"/>
    <p:sldLayoutId id="2147484100" r:id="rId9"/>
    <p:sldLayoutId id="2147484213" r:id="rId10"/>
    <p:sldLayoutId id="2147484089" r:id="rId11"/>
    <p:sldLayoutId id="2147484215" r:id="rId12"/>
    <p:sldLayoutId id="2147484092" r:id="rId13"/>
    <p:sldLayoutId id="2147484190" r:id="rId14"/>
    <p:sldLayoutId id="2147484195" r:id="rId15"/>
    <p:sldLayoutId id="2147484196" r:id="rId16"/>
    <p:sldLayoutId id="2147484208" r:id="rId17"/>
    <p:sldLayoutId id="2147484192" r:id="rId18"/>
    <p:sldLayoutId id="2147484189" r:id="rId19"/>
    <p:sldLayoutId id="2147484093" r:id="rId20"/>
    <p:sldLayoutId id="2147484127" r:id="rId21"/>
    <p:sldLayoutId id="2147484220" r:id="rId22"/>
    <p:sldLayoutId id="2147484129" r:id="rId23"/>
    <p:sldLayoutId id="2147484221" r:id="rId24"/>
    <p:sldLayoutId id="2147484222" r:id="rId25"/>
    <p:sldLayoutId id="2147484223" r:id="rId26"/>
    <p:sldLayoutId id="2147484224" r:id="rId27"/>
    <p:sldLayoutId id="2147484225"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solidFill>
            <a:srgbClr val="0072C6"/>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49.png"/><Relationship Id="rId12" Type="http://schemas.microsoft.com/office/2007/relationships/hdphoto" Target="../media/hdphoto6.wdp"/><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51.png"/><Relationship Id="rId5" Type="http://schemas.openxmlformats.org/officeDocument/2006/relationships/image" Target="../media/image4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50.png"/><Relationship Id="rId1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88" y="400918"/>
            <a:ext cx="9458597" cy="2103119"/>
          </a:xfrm>
        </p:spPr>
        <p:txBody>
          <a:bodyPr/>
          <a:lstStyle/>
          <a:p>
            <a:r>
              <a:rPr lang="en-US" sz="5400" dirty="0"/>
              <a:t>What you know about your users and apps based on Application Insights and Mobile Engagement telemetry?</a:t>
            </a:r>
          </a:p>
        </p:txBody>
      </p:sp>
      <p:sp>
        <p:nvSpPr>
          <p:cNvPr id="5" name="Text Placeholder 4"/>
          <p:cNvSpPr>
            <a:spLocks noGrp="1"/>
          </p:cNvSpPr>
          <p:nvPr>
            <p:ph type="body" sz="quarter" idx="14"/>
          </p:nvPr>
        </p:nvSpPr>
        <p:spPr/>
        <p:txBody>
          <a:bodyPr/>
          <a:lstStyle/>
          <a:p>
            <a:r>
              <a:rPr lang="en-US" sz="4000" dirty="0"/>
              <a:t>Igor Sychev</a:t>
            </a:r>
          </a:p>
          <a:p>
            <a:r>
              <a:rPr lang="en-US" sz="4000" dirty="0"/>
              <a:t>Azure/Dev Premier Field Engineer (PFE)</a:t>
            </a:r>
          </a:p>
          <a:p>
            <a:r>
              <a:rPr lang="en-GB" sz="4000" dirty="0"/>
              <a:t>Microsoft</a:t>
            </a:r>
          </a:p>
        </p:txBody>
      </p:sp>
      <p:pic>
        <p:nvPicPr>
          <p:cNvPr id="6" name="Picture 5"/>
          <p:cNvPicPr>
            <a:picLocks noChangeAspect="1"/>
          </p:cNvPicPr>
          <p:nvPr/>
        </p:nvPicPr>
        <p:blipFill>
          <a:blip r:embed="rId3"/>
          <a:stretch>
            <a:fillRect/>
          </a:stretch>
        </p:blipFill>
        <p:spPr>
          <a:xfrm>
            <a:off x="6146229" y="1553046"/>
            <a:ext cx="5876925" cy="4714875"/>
          </a:xfrm>
          <a:prstGeom prst="rect">
            <a:avLst/>
          </a:prstGeom>
        </p:spPr>
      </p:pic>
    </p:spTree>
    <p:extLst>
      <p:ext uri="{BB962C8B-B14F-4D97-AF65-F5344CB8AC3E}">
        <p14:creationId xmlns:p14="http://schemas.microsoft.com/office/powerpoint/2010/main" val="1255344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dirty="0"/>
          </a:p>
          <a:p>
            <a:endParaRPr lang="en-US" dirty="0"/>
          </a:p>
        </p:txBody>
      </p:sp>
      <p:sp>
        <p:nvSpPr>
          <p:cNvPr id="6" name="Title 5"/>
          <p:cNvSpPr>
            <a:spLocks noGrp="1"/>
          </p:cNvSpPr>
          <p:nvPr>
            <p:ph type="title"/>
          </p:nvPr>
        </p:nvSpPr>
        <p:spPr/>
        <p:txBody>
          <a:bodyPr/>
          <a:lstStyle/>
          <a:p>
            <a:r>
              <a:rPr lang="en-US" dirty="0"/>
              <a:t>Real World Problems</a:t>
            </a:r>
          </a:p>
        </p:txBody>
      </p:sp>
      <p:sp>
        <p:nvSpPr>
          <p:cNvPr id="5" name="Slide Number Placeholder 4"/>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10</a:t>
            </a:fld>
            <a:endParaRPr lang="en-US" dirty="0">
              <a:solidFill>
                <a:prstClr val="black">
                  <a:tint val="75000"/>
                </a:prstClr>
              </a:solidFill>
            </a:endParaRPr>
          </a:p>
        </p:txBody>
      </p:sp>
      <p:pic>
        <p:nvPicPr>
          <p:cNvPr id="2052" name="Picture 4" descr="http://laborcosting.com/wp-content/uploads/2010/02/24-7-365-Availability-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994" y="2477610"/>
            <a:ext cx="1103784" cy="11050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044729" y="4114816"/>
            <a:ext cx="1093618" cy="1105039"/>
            <a:chOff x="1874837" y="4268788"/>
            <a:chExt cx="1197171" cy="1209674"/>
          </a:xfrm>
          <a:noFill/>
        </p:grpSpPr>
        <p:sp>
          <p:nvSpPr>
            <p:cNvPr id="7" name="Rectangle 6"/>
            <p:cNvSpPr/>
            <p:nvPr/>
          </p:nvSpPr>
          <p:spPr bwMode="auto">
            <a:xfrm>
              <a:off x="1874837" y="4268788"/>
              <a:ext cx="1197171" cy="120967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2056" name="Picture 8" descr="http://www.e2consulting.com/wp-content/uploads/2014/04/wf-reliability-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686" y="4296550"/>
              <a:ext cx="1104900" cy="1152526"/>
            </a:xfrm>
            <a:prstGeom prst="rect">
              <a:avLst/>
            </a:prstGeom>
            <a:grpFill/>
            <a:extLst/>
          </p:spPr>
        </p:pic>
      </p:grpSp>
      <p:grpSp>
        <p:nvGrpSpPr>
          <p:cNvPr id="10" name="Group 9"/>
          <p:cNvGrpSpPr/>
          <p:nvPr/>
        </p:nvGrpSpPr>
        <p:grpSpPr>
          <a:xfrm>
            <a:off x="6334453" y="2476868"/>
            <a:ext cx="1103784" cy="1104757"/>
            <a:chOff x="3683133" y="4335462"/>
            <a:chExt cx="1177536" cy="1219200"/>
          </a:xfrm>
          <a:noFill/>
        </p:grpSpPr>
        <p:sp>
          <p:nvSpPr>
            <p:cNvPr id="9" name="Rectangle 8"/>
            <p:cNvSpPr/>
            <p:nvPr/>
          </p:nvSpPr>
          <p:spPr bwMode="auto">
            <a:xfrm>
              <a:off x="3683133" y="4335462"/>
              <a:ext cx="1177536" cy="1219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2058" name="Picture 10" descr="http://blog.bughuntress.com/wp-content/uploads/2014/10/2speedtest-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7452" y="4411663"/>
              <a:ext cx="906416" cy="1066800"/>
            </a:xfrm>
            <a:prstGeom prst="rect">
              <a:avLst/>
            </a:prstGeom>
            <a:grpFill/>
            <a:extLst/>
          </p:spPr>
        </p:pic>
      </p:grpSp>
      <p:grpSp>
        <p:nvGrpSpPr>
          <p:cNvPr id="11" name="Group 10"/>
          <p:cNvGrpSpPr/>
          <p:nvPr/>
        </p:nvGrpSpPr>
        <p:grpSpPr>
          <a:xfrm>
            <a:off x="6334453" y="4115099"/>
            <a:ext cx="1103784" cy="1104757"/>
            <a:chOff x="5001779" y="4335462"/>
            <a:chExt cx="1103940" cy="1143000"/>
          </a:xfrm>
          <a:noFill/>
        </p:grpSpPr>
        <p:sp>
          <p:nvSpPr>
            <p:cNvPr id="17" name="Rectangle 16"/>
            <p:cNvSpPr/>
            <p:nvPr/>
          </p:nvSpPr>
          <p:spPr bwMode="auto">
            <a:xfrm>
              <a:off x="5001779" y="4335462"/>
              <a:ext cx="1103940" cy="11430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2060" name="Picture 12" descr="http://cdn.vmturbo.com/wp-content/uploads/2014/05/multi-data-center-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603" y="4392477"/>
              <a:ext cx="861174" cy="990600"/>
            </a:xfrm>
            <a:prstGeom prst="rect">
              <a:avLst/>
            </a:prstGeom>
            <a:grpFill/>
            <a:extLst/>
          </p:spPr>
        </p:pic>
      </p:grpSp>
      <p:sp>
        <p:nvSpPr>
          <p:cNvPr id="14" name="Rectangle 13"/>
          <p:cNvSpPr/>
          <p:nvPr/>
        </p:nvSpPr>
        <p:spPr bwMode="auto">
          <a:xfrm>
            <a:off x="883" y="2477610"/>
            <a:ext cx="5015111" cy="110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856"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Availability</a:t>
            </a:r>
          </a:p>
        </p:txBody>
      </p:sp>
      <p:sp>
        <p:nvSpPr>
          <p:cNvPr id="21" name="Rectangle 20"/>
          <p:cNvSpPr/>
          <p:nvPr/>
        </p:nvSpPr>
        <p:spPr bwMode="auto">
          <a:xfrm>
            <a:off x="7438236" y="2476868"/>
            <a:ext cx="4997358" cy="110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856" dirty="0">
                <a:gradFill>
                  <a:gsLst>
                    <a:gs pos="16814">
                      <a:srgbClr val="FFFFFF"/>
                    </a:gs>
                    <a:gs pos="46000">
                      <a:srgbClr val="FFFFFF"/>
                    </a:gs>
                  </a:gsLst>
                  <a:lin ang="5400000" scaled="0"/>
                </a:gradFill>
              </a:rPr>
              <a:t>Responsiveness</a:t>
            </a:r>
          </a:p>
        </p:txBody>
      </p:sp>
      <p:sp>
        <p:nvSpPr>
          <p:cNvPr id="22" name="Rectangle 21"/>
          <p:cNvSpPr/>
          <p:nvPr/>
        </p:nvSpPr>
        <p:spPr bwMode="auto">
          <a:xfrm>
            <a:off x="883" y="4114816"/>
            <a:ext cx="5033680" cy="110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856"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Reliability</a:t>
            </a:r>
          </a:p>
        </p:txBody>
      </p:sp>
      <p:sp>
        <p:nvSpPr>
          <p:cNvPr id="23" name="Rectangle 22"/>
          <p:cNvSpPr/>
          <p:nvPr/>
        </p:nvSpPr>
        <p:spPr bwMode="auto">
          <a:xfrm>
            <a:off x="7438236" y="4114816"/>
            <a:ext cx="4997358" cy="110503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856"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Latency</a:t>
            </a:r>
          </a:p>
        </p:txBody>
      </p:sp>
      <p:sp>
        <p:nvSpPr>
          <p:cNvPr id="24" name="TextBox 23"/>
          <p:cNvSpPr txBox="1"/>
          <p:nvPr/>
        </p:nvSpPr>
        <p:spPr>
          <a:xfrm>
            <a:off x="883" y="1686519"/>
            <a:ext cx="6118894" cy="461111"/>
          </a:xfrm>
          <a:prstGeom prst="rect">
            <a:avLst/>
          </a:prstGeom>
          <a:noFill/>
        </p:spPr>
        <p:txBody>
          <a:bodyPr wrap="square" lIns="0" tIns="0" rIns="0" bIns="0" rtlCol="0">
            <a:spAutoFit/>
          </a:bodyPr>
          <a:lstStyle/>
          <a:p>
            <a:pPr algn="ctr" defTabSz="1292882">
              <a:lnSpc>
                <a:spcPct val="90000"/>
              </a:lnSpc>
              <a:defRPr/>
            </a:pPr>
            <a:r>
              <a:rPr lang="en-US" sz="3264" dirty="0">
                <a:solidFill>
                  <a:srgbClr val="11CCFF"/>
                </a:solidFill>
                <a:latin typeface="Segoe UI Semilight" panose="020B0402040204020203" pitchFamily="34" charset="0"/>
                <a:cs typeface="Segoe UI Semilight" panose="020B0402040204020203" pitchFamily="34" charset="0"/>
              </a:rPr>
              <a:t>Service Level Impact</a:t>
            </a:r>
          </a:p>
        </p:txBody>
      </p:sp>
      <p:sp>
        <p:nvSpPr>
          <p:cNvPr id="25" name="TextBox 24"/>
          <p:cNvSpPr txBox="1"/>
          <p:nvPr/>
        </p:nvSpPr>
        <p:spPr>
          <a:xfrm>
            <a:off x="6334453" y="1704038"/>
            <a:ext cx="6101140" cy="461111"/>
          </a:xfrm>
          <a:prstGeom prst="rect">
            <a:avLst/>
          </a:prstGeom>
          <a:noFill/>
        </p:spPr>
        <p:txBody>
          <a:bodyPr wrap="square" lIns="0" tIns="0" rIns="0" bIns="0" rtlCol="0">
            <a:spAutoFit/>
          </a:bodyPr>
          <a:lstStyle/>
          <a:p>
            <a:pPr algn="ctr" defTabSz="1292882">
              <a:lnSpc>
                <a:spcPct val="90000"/>
              </a:lnSpc>
              <a:defRPr/>
            </a:pPr>
            <a:r>
              <a:rPr lang="en-US" sz="3264" dirty="0">
                <a:solidFill>
                  <a:srgbClr val="11CCFF"/>
                </a:solidFill>
                <a:latin typeface="Segoe UI Semilight" panose="020B0402040204020203" pitchFamily="34" charset="0"/>
                <a:cs typeface="Segoe UI Semilight" panose="020B0402040204020203" pitchFamily="34" charset="0"/>
              </a:rPr>
              <a:t>Operational Level Impact</a:t>
            </a:r>
          </a:p>
        </p:txBody>
      </p:sp>
    </p:spTree>
    <p:extLst>
      <p:ext uri="{BB962C8B-B14F-4D97-AF65-F5344CB8AC3E}">
        <p14:creationId xmlns:p14="http://schemas.microsoft.com/office/powerpoint/2010/main" val="32356193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and Triage Issues: Availability</a:t>
            </a:r>
          </a:p>
        </p:txBody>
      </p:sp>
      <p:sp>
        <p:nvSpPr>
          <p:cNvPr id="6" name="Slide Number Placeholder 5"/>
          <p:cNvSpPr>
            <a:spLocks noGrp="1"/>
          </p:cNvSpPr>
          <p:nvPr>
            <p:ph type="sldNum" sz="quarter" idx="4294967295"/>
          </p:nvPr>
        </p:nvSpPr>
        <p:spPr>
          <a:xfrm>
            <a:off x="9637713" y="6483350"/>
            <a:ext cx="2798762" cy="371475"/>
          </a:xfrm>
        </p:spPr>
        <p:txBody>
          <a:bodyPr/>
          <a:lstStyle/>
          <a:p>
            <a:fld id="{AFFF257A-30C5-4AFB-911B-BE4CEEA1EA82}" type="slidenum">
              <a:rPr lang="en-US" smtClean="0"/>
              <a:pPr/>
              <a:t>11</a:t>
            </a:fld>
            <a:endParaRPr lang="en-US" dirty="0"/>
          </a:p>
        </p:txBody>
      </p:sp>
      <p:sp>
        <p:nvSpPr>
          <p:cNvPr id="3" name="Text Placeholder 2"/>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22" name="Freeform 67"/>
          <p:cNvSpPr>
            <a:spLocks noChangeAspect="1" noEditPoints="1"/>
          </p:cNvSpPr>
          <p:nvPr/>
        </p:nvSpPr>
        <p:spPr bwMode="black">
          <a:xfrm>
            <a:off x="3676600" y="1494141"/>
            <a:ext cx="595661" cy="594630"/>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endParaRPr lang="en-US" sz="1836" dirty="0">
              <a:solidFill>
                <a:srgbClr val="FFFFFF"/>
              </a:solidFill>
            </a:endParaRPr>
          </a:p>
        </p:txBody>
      </p:sp>
      <p:grpSp>
        <p:nvGrpSpPr>
          <p:cNvPr id="23" name="Group 22"/>
          <p:cNvGrpSpPr/>
          <p:nvPr/>
        </p:nvGrpSpPr>
        <p:grpSpPr>
          <a:xfrm>
            <a:off x="3700853" y="3713330"/>
            <a:ext cx="337142" cy="649738"/>
            <a:chOff x="7367429" y="4320007"/>
            <a:chExt cx="467557" cy="895106"/>
          </a:xfrm>
          <a:solidFill>
            <a:schemeClr val="tx1"/>
          </a:solidFill>
        </p:grpSpPr>
        <p:sp>
          <p:nvSpPr>
            <p:cNvPr id="24" name="Freeform 212"/>
            <p:cNvSpPr>
              <a:spLocks/>
            </p:cNvSpPr>
            <p:nvPr/>
          </p:nvSpPr>
          <p:spPr bwMode="black">
            <a:xfrm>
              <a:off x="7446102" y="5002630"/>
              <a:ext cx="357807" cy="212483"/>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5" name="Freeform 213"/>
            <p:cNvSpPr>
              <a:spLocks noEditPoints="1"/>
            </p:cNvSpPr>
            <p:nvPr/>
          </p:nvSpPr>
          <p:spPr bwMode="black">
            <a:xfrm>
              <a:off x="7367429" y="4320007"/>
              <a:ext cx="467557" cy="569693"/>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6" name="Freeform 214"/>
            <p:cNvSpPr>
              <a:spLocks/>
            </p:cNvSpPr>
            <p:nvPr/>
          </p:nvSpPr>
          <p:spPr bwMode="black">
            <a:xfrm>
              <a:off x="7442184" y="4915138"/>
              <a:ext cx="362847" cy="63592"/>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grpSp>
      <p:sp>
        <p:nvSpPr>
          <p:cNvPr id="27" name="TextBox 26"/>
          <p:cNvSpPr txBox="1"/>
          <p:nvPr/>
        </p:nvSpPr>
        <p:spPr>
          <a:xfrm>
            <a:off x="431825" y="1474237"/>
            <a:ext cx="1904465" cy="641241"/>
          </a:xfrm>
          <a:prstGeom prst="rect">
            <a:avLst/>
          </a:prstGeom>
          <a:noFill/>
        </p:spPr>
        <p:txBody>
          <a:bodyPr wrap="non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Challenges</a:t>
            </a:r>
          </a:p>
        </p:txBody>
      </p:sp>
      <p:cxnSp>
        <p:nvCxnSpPr>
          <p:cNvPr id="28" name="Straight Connector 27"/>
          <p:cNvCxnSpPr/>
          <p:nvPr/>
        </p:nvCxnSpPr>
        <p:spPr>
          <a:xfrm>
            <a:off x="452094" y="1977809"/>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3418" y="1999020"/>
            <a:ext cx="5467140" cy="1905815"/>
          </a:xfrm>
          <a:prstGeom prst="rect">
            <a:avLst/>
          </a:prstGeom>
          <a:noFill/>
        </p:spPr>
        <p:txBody>
          <a:bodyPr wrap="non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Visibility to application health?</a:t>
            </a:r>
          </a:p>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Visibility to application outages to minimize</a:t>
            </a:r>
          </a:p>
          <a:p>
            <a:pPr>
              <a:lnSpc>
                <a:spcPct val="90000"/>
              </a:lnSpc>
              <a:spcAft>
                <a:spcPts val="600"/>
              </a:spcAft>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customer impact?</a:t>
            </a:r>
          </a:p>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Hard to get information to determine impact </a:t>
            </a:r>
          </a:p>
          <a:p>
            <a:pPr>
              <a:lnSpc>
                <a:spcPct val="90000"/>
              </a:lnSpc>
              <a:spcAft>
                <a:spcPts val="600"/>
              </a:spcAft>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of issue?</a:t>
            </a:r>
          </a:p>
        </p:txBody>
      </p:sp>
      <p:sp>
        <p:nvSpPr>
          <p:cNvPr id="30" name="TextBox 29"/>
          <p:cNvSpPr txBox="1"/>
          <p:nvPr/>
        </p:nvSpPr>
        <p:spPr>
          <a:xfrm>
            <a:off x="431825" y="3798320"/>
            <a:ext cx="1675577" cy="641241"/>
          </a:xfrm>
          <a:prstGeom prst="rect">
            <a:avLst/>
          </a:prstGeom>
          <a:noFill/>
        </p:spPr>
        <p:txBody>
          <a:bodyPr wrap="non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Solutions</a:t>
            </a:r>
          </a:p>
        </p:txBody>
      </p:sp>
      <p:cxnSp>
        <p:nvCxnSpPr>
          <p:cNvPr id="31" name="Straight Connector 30"/>
          <p:cNvCxnSpPr/>
          <p:nvPr/>
        </p:nvCxnSpPr>
        <p:spPr>
          <a:xfrm>
            <a:off x="452094" y="4301892"/>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4052" y="4337195"/>
            <a:ext cx="5882184" cy="2165111"/>
          </a:xfrm>
          <a:prstGeom prst="rect">
            <a:avLst/>
          </a:prstGeom>
          <a:noFill/>
        </p:spPr>
        <p:txBody>
          <a:bodyPr wrap="squar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Reduce ‘Mean Time to Detect’</a:t>
            </a:r>
          </a:p>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Ensure service availability with 16 global points of</a:t>
            </a:r>
          </a:p>
          <a:p>
            <a:pPr>
              <a:lnSpc>
                <a:spcPct val="90000"/>
              </a:lnSpc>
              <a:spcAft>
                <a:spcPts val="600"/>
              </a:spcAft>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presence</a:t>
            </a:r>
          </a:p>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URL ping tests and rich multi-step web tests</a:t>
            </a:r>
          </a:p>
          <a:p>
            <a:pPr marL="285695" indent="-285695">
              <a:lnSpc>
                <a:spcPct val="90000"/>
              </a:lnSpc>
              <a:spcAft>
                <a:spcPts val="600"/>
              </a:spcAft>
              <a:buFont typeface="Courier New" panose="02070309020205020404" pitchFamily="49" charset="0"/>
              <a:buChar char="o"/>
            </a:pPr>
            <a:r>
              <a:rPr lang="en-US" sz="1836"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Threshold based alerts on metrics and performance counters</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69" y="985655"/>
            <a:ext cx="11428379" cy="606917"/>
          </a:xfrm>
          <a:prstGeom prst="rect">
            <a:avLst/>
          </a:prstGeom>
        </p:spPr>
      </p:pic>
      <p:pic>
        <p:nvPicPr>
          <p:cNvPr id="34" name="Picture 33"/>
          <p:cNvPicPr>
            <a:picLocks noChangeAspect="1"/>
          </p:cNvPicPr>
          <p:nvPr/>
        </p:nvPicPr>
        <p:blipFill>
          <a:blip r:embed="rId4"/>
          <a:stretch>
            <a:fillRect/>
          </a:stretch>
        </p:blipFill>
        <p:spPr>
          <a:xfrm>
            <a:off x="6018212" y="1537727"/>
            <a:ext cx="2979463" cy="5010913"/>
          </a:xfrm>
          <a:prstGeom prst="rect">
            <a:avLst/>
          </a:prstGeom>
          <a:ln w="3175">
            <a:solidFill>
              <a:schemeClr val="bg1">
                <a:lumMod val="75000"/>
              </a:schemeClr>
            </a:solidFill>
          </a:ln>
        </p:spPr>
      </p:pic>
      <p:pic>
        <p:nvPicPr>
          <p:cNvPr id="35" name="Picture 34"/>
          <p:cNvPicPr>
            <a:picLocks noChangeAspect="1"/>
          </p:cNvPicPr>
          <p:nvPr/>
        </p:nvPicPr>
        <p:blipFill rotWithShape="1">
          <a:blip r:embed="rId5"/>
          <a:srcRect b="8579"/>
          <a:stretch/>
        </p:blipFill>
        <p:spPr>
          <a:xfrm>
            <a:off x="9251033" y="1535939"/>
            <a:ext cx="2979463" cy="5012702"/>
          </a:xfrm>
          <a:prstGeom prst="rect">
            <a:avLst/>
          </a:prstGeom>
          <a:ln w="3175">
            <a:solidFill>
              <a:schemeClr val="bg1">
                <a:lumMod val="75000"/>
              </a:schemeClr>
            </a:solidFill>
          </a:ln>
        </p:spPr>
      </p:pic>
    </p:spTree>
    <p:extLst>
      <p:ext uri="{BB962C8B-B14F-4D97-AF65-F5344CB8AC3E}">
        <p14:creationId xmlns:p14="http://schemas.microsoft.com/office/powerpoint/2010/main" val="8921070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Diagnose and Solve Problems: Performance</a:t>
            </a:r>
          </a:p>
        </p:txBody>
      </p:sp>
      <p:sp>
        <p:nvSpPr>
          <p:cNvPr id="11" name="Text Placeholder 10"/>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12" name="Slide Number Placeholder 11"/>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12</a:t>
            </a:fld>
            <a:endParaRPr lang="en-US" dirty="0">
              <a:solidFill>
                <a:prstClr val="black">
                  <a:tint val="75000"/>
                </a:prstClr>
              </a:solidFill>
            </a:endParaRPr>
          </a:p>
        </p:txBody>
      </p:sp>
      <p:sp>
        <p:nvSpPr>
          <p:cNvPr id="21" name="Freeform 67"/>
          <p:cNvSpPr>
            <a:spLocks noChangeAspect="1" noEditPoints="1"/>
          </p:cNvSpPr>
          <p:nvPr/>
        </p:nvSpPr>
        <p:spPr bwMode="black">
          <a:xfrm>
            <a:off x="3630559" y="1652937"/>
            <a:ext cx="595661" cy="594630"/>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endParaRPr lang="en-US" sz="1836" dirty="0">
              <a:solidFill>
                <a:srgbClr val="FFFFFF"/>
              </a:solidFill>
            </a:endParaRPr>
          </a:p>
        </p:txBody>
      </p:sp>
      <p:grpSp>
        <p:nvGrpSpPr>
          <p:cNvPr id="23" name="Group 22"/>
          <p:cNvGrpSpPr/>
          <p:nvPr/>
        </p:nvGrpSpPr>
        <p:grpSpPr>
          <a:xfrm>
            <a:off x="3759820" y="3768806"/>
            <a:ext cx="337142" cy="649738"/>
            <a:chOff x="7367429" y="4320007"/>
            <a:chExt cx="467557" cy="895106"/>
          </a:xfrm>
          <a:solidFill>
            <a:schemeClr val="tx1"/>
          </a:solidFill>
        </p:grpSpPr>
        <p:sp>
          <p:nvSpPr>
            <p:cNvPr id="24" name="Freeform 212"/>
            <p:cNvSpPr>
              <a:spLocks/>
            </p:cNvSpPr>
            <p:nvPr/>
          </p:nvSpPr>
          <p:spPr bwMode="black">
            <a:xfrm>
              <a:off x="7446102" y="5002630"/>
              <a:ext cx="357807" cy="212483"/>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5" name="Freeform 213"/>
            <p:cNvSpPr>
              <a:spLocks noEditPoints="1"/>
            </p:cNvSpPr>
            <p:nvPr/>
          </p:nvSpPr>
          <p:spPr bwMode="black">
            <a:xfrm>
              <a:off x="7367429" y="4320007"/>
              <a:ext cx="467557" cy="569693"/>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6" name="Freeform 214"/>
            <p:cNvSpPr>
              <a:spLocks/>
            </p:cNvSpPr>
            <p:nvPr/>
          </p:nvSpPr>
          <p:spPr bwMode="black">
            <a:xfrm>
              <a:off x="7442184" y="4915138"/>
              <a:ext cx="362847" cy="63592"/>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grpSp>
      <p:sp>
        <p:nvSpPr>
          <p:cNvPr id="27" name="TextBox 26"/>
          <p:cNvSpPr txBox="1"/>
          <p:nvPr/>
        </p:nvSpPr>
        <p:spPr>
          <a:xfrm>
            <a:off x="431825" y="1625098"/>
            <a:ext cx="1904465" cy="641241"/>
          </a:xfrm>
          <a:prstGeom prst="rect">
            <a:avLst/>
          </a:prstGeom>
          <a:noFill/>
        </p:spPr>
        <p:txBody>
          <a:bodyPr wrap="non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Challenges</a:t>
            </a:r>
          </a:p>
        </p:txBody>
      </p:sp>
      <p:cxnSp>
        <p:nvCxnSpPr>
          <p:cNvPr id="28" name="Straight Connector 27"/>
          <p:cNvCxnSpPr/>
          <p:nvPr/>
        </p:nvCxnSpPr>
        <p:spPr>
          <a:xfrm>
            <a:off x="452094" y="2128671"/>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3419" y="2149882"/>
            <a:ext cx="3748714" cy="1230268"/>
          </a:xfrm>
          <a:prstGeom prst="rect">
            <a:avLst/>
          </a:prstGeom>
          <a:noFill/>
        </p:spPr>
        <p:txBody>
          <a:bodyPr wrap="non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latin typeface="Segoe UI" panose="020B0502040204020203" pitchFamily="34" charset="0"/>
                <a:cs typeface="Segoe UI" panose="020B0502040204020203" pitchFamily="34" charset="0"/>
              </a:rPr>
              <a:t>Uncover root cause of issues</a:t>
            </a:r>
          </a:p>
          <a:p>
            <a:pPr>
              <a:lnSpc>
                <a:spcPct val="90000"/>
              </a:lnSpc>
              <a:spcAft>
                <a:spcPts val="600"/>
              </a:spcAft>
            </a:pPr>
            <a:r>
              <a:rPr lang="en-US" sz="1836" dirty="0">
                <a:latin typeface="Segoe UI" panose="020B0502040204020203" pitchFamily="34" charset="0"/>
                <a:cs typeface="Segoe UI" panose="020B0502040204020203" pitchFamily="34" charset="0"/>
              </a:rPr>
              <a:t>     in production?</a:t>
            </a:r>
          </a:p>
          <a:p>
            <a:pPr marL="285695" indent="-285695">
              <a:lnSpc>
                <a:spcPct val="90000"/>
              </a:lnSpc>
              <a:spcAft>
                <a:spcPts val="600"/>
              </a:spcAft>
              <a:buFont typeface="Courier New" panose="02070309020205020404" pitchFamily="49" charset="0"/>
              <a:buChar char="o"/>
            </a:pPr>
            <a:r>
              <a:rPr lang="en-US" sz="1836" dirty="0">
                <a:latin typeface="Segoe UI" panose="020B0502040204020203" pitchFamily="34" charset="0"/>
                <a:cs typeface="Segoe UI" panose="020B0502040204020203" pitchFamily="34" charset="0"/>
              </a:rPr>
              <a:t>Monitor app responsiveness</a:t>
            </a:r>
            <a:r>
              <a:rPr lang="en-US" sz="1836"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t>
            </a:r>
          </a:p>
        </p:txBody>
      </p:sp>
      <p:sp>
        <p:nvSpPr>
          <p:cNvPr id="30" name="TextBox 29"/>
          <p:cNvSpPr txBox="1"/>
          <p:nvPr/>
        </p:nvSpPr>
        <p:spPr>
          <a:xfrm>
            <a:off x="431825" y="3784105"/>
            <a:ext cx="1675577" cy="641241"/>
          </a:xfrm>
          <a:prstGeom prst="rect">
            <a:avLst/>
          </a:prstGeom>
          <a:noFill/>
        </p:spPr>
        <p:txBody>
          <a:bodyPr wrap="non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Solutions</a:t>
            </a:r>
          </a:p>
        </p:txBody>
      </p:sp>
      <p:cxnSp>
        <p:nvCxnSpPr>
          <p:cNvPr id="31" name="Straight Connector 30"/>
          <p:cNvCxnSpPr/>
          <p:nvPr/>
        </p:nvCxnSpPr>
        <p:spPr>
          <a:xfrm>
            <a:off x="452094" y="4287677"/>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4053" y="4297312"/>
            <a:ext cx="5044325" cy="2305910"/>
          </a:xfrm>
          <a:prstGeom prst="rect">
            <a:avLst/>
          </a:prstGeom>
          <a:noFill/>
        </p:spPr>
        <p:txBody>
          <a:bodyPr wrap="squar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latin typeface="Segoe UI" panose="020B0502040204020203" pitchFamily="34" charset="0"/>
                <a:cs typeface="Segoe UI" panose="020B0502040204020203" pitchFamily="34" charset="0"/>
              </a:rPr>
              <a:t>Reduce ‘Mean Time to Resolve’</a:t>
            </a:r>
          </a:p>
          <a:p>
            <a:pPr marL="285695" indent="-285695">
              <a:lnSpc>
                <a:spcPct val="90000"/>
              </a:lnSpc>
              <a:spcAft>
                <a:spcPts val="600"/>
              </a:spcAft>
              <a:buFont typeface="Courier New" panose="02070309020205020404" pitchFamily="49" charset="0"/>
              <a:buChar char="o"/>
            </a:pPr>
            <a:r>
              <a:rPr lang="en-US" sz="1836" dirty="0">
                <a:latin typeface="Segoe UI" panose="020B0502040204020203" pitchFamily="34" charset="0"/>
                <a:cs typeface="Segoe UI" panose="020B0502040204020203" pitchFamily="34" charset="0"/>
              </a:rPr>
              <a:t>Identify issues with request rate and dependency response times</a:t>
            </a:r>
          </a:p>
          <a:p>
            <a:pPr marL="285695" indent="-285695">
              <a:lnSpc>
                <a:spcPct val="90000"/>
              </a:lnSpc>
              <a:spcAft>
                <a:spcPts val="600"/>
              </a:spcAft>
              <a:buFont typeface="Courier New" panose="02070309020205020404" pitchFamily="49" charset="0"/>
              <a:buChar char="o"/>
            </a:pPr>
            <a:r>
              <a:rPr lang="en-US" sz="1836" dirty="0">
                <a:solidFill>
                  <a:srgbClr val="333333"/>
                </a:solidFill>
                <a:latin typeface="Segoe UI" panose="020B0502040204020203" pitchFamily="34" charset="0"/>
                <a:cs typeface="Segoe UI" panose="020B0502040204020203" pitchFamily="34" charset="0"/>
              </a:rPr>
              <a:t>Multi-dimensional analyses over custom and default metrics</a:t>
            </a:r>
          </a:p>
          <a:p>
            <a:pPr marL="285695" indent="-285695">
              <a:lnSpc>
                <a:spcPct val="90000"/>
              </a:lnSpc>
              <a:spcAft>
                <a:spcPts val="600"/>
              </a:spcAft>
              <a:buFont typeface="Courier New" panose="02070309020205020404" pitchFamily="49" charset="0"/>
              <a:buChar char="o"/>
            </a:pPr>
            <a:r>
              <a:rPr lang="en-US" sz="1836" dirty="0">
                <a:solidFill>
                  <a:srgbClr val="333333"/>
                </a:solidFill>
                <a:latin typeface="Segoe UI" panose="020B0502040204020203" pitchFamily="34" charset="0"/>
                <a:cs typeface="Segoe UI" panose="020B0502040204020203" pitchFamily="34" charset="0"/>
              </a:rPr>
              <a:t>Drill through exceptions and failed requests with races and runtime telemetry</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61" y="995667"/>
            <a:ext cx="11428379" cy="606917"/>
          </a:xfrm>
          <a:prstGeom prst="rect">
            <a:avLst/>
          </a:prstGeom>
        </p:spPr>
      </p:pic>
      <p:pic>
        <p:nvPicPr>
          <p:cNvPr id="34" name="Picture 33"/>
          <p:cNvPicPr>
            <a:picLocks noChangeAspect="1"/>
          </p:cNvPicPr>
          <p:nvPr/>
        </p:nvPicPr>
        <p:blipFill>
          <a:blip r:embed="rId4"/>
          <a:stretch>
            <a:fillRect/>
          </a:stretch>
        </p:blipFill>
        <p:spPr>
          <a:xfrm>
            <a:off x="5667583" y="1688286"/>
            <a:ext cx="2874990" cy="4671858"/>
          </a:xfrm>
          <a:prstGeom prst="rect">
            <a:avLst/>
          </a:prstGeom>
          <a:ln w="3175">
            <a:solidFill>
              <a:schemeClr val="bg1">
                <a:lumMod val="75000"/>
              </a:schemeClr>
            </a:solidFill>
          </a:ln>
        </p:spPr>
      </p:pic>
      <p:pic>
        <p:nvPicPr>
          <p:cNvPr id="35" name="Picture 34"/>
          <p:cNvPicPr>
            <a:picLocks noChangeAspect="1"/>
          </p:cNvPicPr>
          <p:nvPr/>
        </p:nvPicPr>
        <p:blipFill>
          <a:blip r:embed="rId5"/>
          <a:stretch>
            <a:fillRect/>
          </a:stretch>
        </p:blipFill>
        <p:spPr>
          <a:xfrm>
            <a:off x="9096097" y="1688590"/>
            <a:ext cx="2839352" cy="4627493"/>
          </a:xfrm>
          <a:prstGeom prst="rect">
            <a:avLst/>
          </a:prstGeom>
          <a:ln w="3175">
            <a:solidFill>
              <a:schemeClr val="bg1">
                <a:lumMod val="75000"/>
              </a:schemeClr>
            </a:solidFill>
          </a:ln>
        </p:spPr>
      </p:pic>
    </p:spTree>
    <p:extLst>
      <p:ext uri="{BB962C8B-B14F-4D97-AF65-F5344CB8AC3E}">
        <p14:creationId xmlns:p14="http://schemas.microsoft.com/office/powerpoint/2010/main" val="22673498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Learning About Your Customers</a:t>
            </a:r>
          </a:p>
        </p:txBody>
      </p:sp>
      <p:sp>
        <p:nvSpPr>
          <p:cNvPr id="13" name="Text Placeholder 12"/>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14" name="Slide Number Placeholder 13"/>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13</a:t>
            </a:fld>
            <a:endParaRPr lang="en-US" dirty="0">
              <a:solidFill>
                <a:prstClr val="black">
                  <a:tint val="75000"/>
                </a:prstClr>
              </a:solidFill>
            </a:endParaRPr>
          </a:p>
        </p:txBody>
      </p:sp>
      <p:grpSp>
        <p:nvGrpSpPr>
          <p:cNvPr id="23" name="Group 22"/>
          <p:cNvGrpSpPr/>
          <p:nvPr/>
        </p:nvGrpSpPr>
        <p:grpSpPr>
          <a:xfrm>
            <a:off x="4690894" y="1194304"/>
            <a:ext cx="2676698" cy="4321628"/>
            <a:chOff x="7258025" y="1360941"/>
            <a:chExt cx="2480727" cy="4322241"/>
          </a:xfrm>
        </p:grpSpPr>
        <p:grpSp>
          <p:nvGrpSpPr>
            <p:cNvPr id="24" name="Group 23"/>
            <p:cNvGrpSpPr/>
            <p:nvPr/>
          </p:nvGrpSpPr>
          <p:grpSpPr>
            <a:xfrm>
              <a:off x="7258025" y="1360941"/>
              <a:ext cx="2480727" cy="1604131"/>
              <a:chOff x="7258025" y="1360941"/>
              <a:chExt cx="2480727" cy="1604131"/>
            </a:xfrm>
          </p:grpSpPr>
          <p:sp>
            <p:nvSpPr>
              <p:cNvPr id="26" name="Rectangle 25"/>
              <p:cNvSpPr/>
              <p:nvPr/>
            </p:nvSpPr>
            <p:spPr bwMode="gray">
              <a:xfrm>
                <a:off x="7258025" y="1360942"/>
                <a:ext cx="2480725" cy="1604130"/>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652730" rIns="186494" bIns="149196" numCol="1" spcCol="0" rtlCol="0" fromWordArt="0" anchor="b" anchorCtr="0" forceAA="0" compatLnSpc="1">
                <a:prstTxWarp prst="textNoShape">
                  <a:avLst/>
                </a:prstTxWarp>
                <a:noAutofit/>
              </a:bodyPr>
              <a:lstStyle/>
              <a:p>
                <a:r>
                  <a:rPr lang="en-US" sz="2000" spc="31" dirty="0">
                    <a:solidFill>
                      <a:prstClr val="white"/>
                    </a:solidFill>
                    <a:latin typeface="Segoe UI" panose="020B0502040204020203" pitchFamily="34" charset="0"/>
                    <a:cs typeface="Segoe UI" panose="020B0502040204020203" pitchFamily="34" charset="0"/>
                  </a:rPr>
                  <a:t>What are they doing?</a:t>
                </a:r>
              </a:p>
            </p:txBody>
          </p:sp>
          <p:sp>
            <p:nvSpPr>
              <p:cNvPr id="27" name="Rectangle 4"/>
              <p:cNvSpPr/>
              <p:nvPr/>
            </p:nvSpPr>
            <p:spPr bwMode="gray">
              <a:xfrm>
                <a:off x="7258026" y="1360941"/>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0"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Flow/Engagement</a:t>
                </a: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p:cNvSpPr/>
            <p:nvPr/>
          </p:nvSpPr>
          <p:spPr bwMode="auto">
            <a:xfrm>
              <a:off x="7261834" y="3116896"/>
              <a:ext cx="2473106" cy="256628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219" fontAlgn="base">
                <a:spcBef>
                  <a:spcPct val="0"/>
                </a:spcBef>
                <a:spcAft>
                  <a:spcPct val="0"/>
                </a:spcAft>
              </a:pPr>
              <a:r>
                <a:rPr lang="en-US" spc="31" dirty="0">
                  <a:solidFill>
                    <a:prstClr val="white"/>
                  </a:solidFill>
                  <a:latin typeface="Segoe UI" panose="020B0502040204020203" pitchFamily="34" charset="0"/>
                  <a:cs typeface="Segoe UI" panose="020B0502040204020203" pitchFamily="34" charset="0"/>
                </a:rPr>
                <a:t> Page Views</a:t>
              </a:r>
            </a:p>
            <a:p>
              <a:pPr defTabSz="932219" fontAlgn="base">
                <a:spcBef>
                  <a:spcPct val="0"/>
                </a:spcBef>
                <a:spcAft>
                  <a:spcPct val="0"/>
                </a:spcAft>
              </a:pPr>
              <a:r>
                <a:rPr lang="en-US" spc="31" dirty="0">
                  <a:solidFill>
                    <a:prstClr val="white"/>
                  </a:solidFill>
                  <a:latin typeface="Segoe UI" panose="020B0502040204020203" pitchFamily="34" charset="0"/>
                  <a:cs typeface="Segoe UI" panose="020B0502040204020203" pitchFamily="34" charset="0"/>
                </a:rPr>
                <a:t> Avg. Session Length</a:t>
              </a:r>
            </a:p>
            <a:p>
              <a:pPr defTabSz="932219" fontAlgn="base">
                <a:spcBef>
                  <a:spcPct val="0"/>
                </a:spcBef>
                <a:spcAft>
                  <a:spcPct val="0"/>
                </a:spcAft>
              </a:pPr>
              <a:r>
                <a:rPr lang="en-US" spc="31" dirty="0">
                  <a:solidFill>
                    <a:prstClr val="white"/>
                  </a:solidFill>
                  <a:latin typeface="Segoe UI" panose="020B0502040204020203" pitchFamily="34" charset="0"/>
                  <a:cs typeface="Segoe UI" panose="020B0502040204020203" pitchFamily="34" charset="0"/>
                </a:rPr>
                <a:t> Time between sessions</a:t>
              </a:r>
            </a:p>
            <a:p>
              <a:pPr defTabSz="932219" fontAlgn="base">
                <a:spcBef>
                  <a:spcPct val="0"/>
                </a:spcBef>
                <a:spcAft>
                  <a:spcPct val="0"/>
                </a:spcAft>
              </a:pPr>
              <a:r>
                <a:rPr lang="en-US" spc="31" dirty="0">
                  <a:solidFill>
                    <a:prstClr val="white"/>
                  </a:solidFill>
                  <a:latin typeface="Segoe UI" panose="020B0502040204020203" pitchFamily="34" charset="0"/>
                  <a:cs typeface="Segoe UI" panose="020B0502040204020203" pitchFamily="34" charset="0"/>
                </a:rPr>
                <a:t> </a:t>
              </a:r>
            </a:p>
            <a:p>
              <a:pPr defTabSz="932219" fontAlgn="base">
                <a:spcBef>
                  <a:spcPct val="0"/>
                </a:spcBef>
                <a:spcAft>
                  <a:spcPct val="0"/>
                </a:spcAft>
              </a:pPr>
              <a:r>
                <a:rPr lang="en-US" spc="31" dirty="0">
                  <a:solidFill>
                    <a:prstClr val="white"/>
                  </a:solidFill>
                  <a:latin typeface="Segoe UI" panose="020B0502040204020203" pitchFamily="34" charset="0"/>
                  <a:cs typeface="Segoe UI" panose="020B0502040204020203" pitchFamily="34" charset="0"/>
                </a:rPr>
                <a:t> </a:t>
              </a:r>
              <a:r>
                <a:rPr lang="en-US" spc="31" dirty="0">
                  <a:solidFill>
                    <a:srgbClr val="002060"/>
                  </a:solidFill>
                  <a:latin typeface="Segoe UI" panose="020B0502040204020203" pitchFamily="34" charset="0"/>
                  <a:cs typeface="Segoe UI" panose="020B0502040204020203" pitchFamily="34" charset="0"/>
                </a:rPr>
                <a:t>Custom Events</a:t>
              </a:r>
            </a:p>
            <a:p>
              <a:pPr defTabSz="932219" fontAlgn="base">
                <a:spcBef>
                  <a:spcPct val="0"/>
                </a:spcBef>
                <a:spcAft>
                  <a:spcPct val="0"/>
                </a:spcAft>
              </a:pPr>
              <a:r>
                <a:rPr lang="en-US" spc="31" dirty="0">
                  <a:solidFill>
                    <a:srgbClr val="002060"/>
                  </a:solidFill>
                  <a:latin typeface="Segoe UI" panose="020B0502040204020203" pitchFamily="34" charset="0"/>
                  <a:cs typeface="Segoe UI" panose="020B0502040204020203" pitchFamily="34" charset="0"/>
                </a:rPr>
                <a:t> Custom Metrics</a:t>
              </a: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a:p>
              <a:pPr defTabSz="932219" fontAlgn="base">
                <a:spcBef>
                  <a:spcPct val="0"/>
                </a:spcBef>
                <a:spcAft>
                  <a:spcPct val="0"/>
                </a:spcAft>
              </a:pP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p:txBody>
        </p:sp>
      </p:grpSp>
      <p:grpSp>
        <p:nvGrpSpPr>
          <p:cNvPr id="28" name="Group 27"/>
          <p:cNvGrpSpPr/>
          <p:nvPr/>
        </p:nvGrpSpPr>
        <p:grpSpPr>
          <a:xfrm>
            <a:off x="7487376" y="1197024"/>
            <a:ext cx="2780698" cy="4315557"/>
            <a:chOff x="4683769" y="1363662"/>
            <a:chExt cx="2480725" cy="4316169"/>
          </a:xfrm>
          <a:solidFill>
            <a:schemeClr val="accent3">
              <a:lumMod val="75000"/>
            </a:schemeClr>
          </a:solidFill>
        </p:grpSpPr>
        <p:grpSp>
          <p:nvGrpSpPr>
            <p:cNvPr id="29" name="Group 28"/>
            <p:cNvGrpSpPr/>
            <p:nvPr/>
          </p:nvGrpSpPr>
          <p:grpSpPr>
            <a:xfrm>
              <a:off x="4683769" y="1363662"/>
              <a:ext cx="2480725" cy="1601409"/>
              <a:chOff x="4683769" y="1363662"/>
              <a:chExt cx="2480725" cy="1601409"/>
            </a:xfrm>
            <a:grpFill/>
          </p:grpSpPr>
          <p:sp>
            <p:nvSpPr>
              <p:cNvPr id="31" name="Rectangle 30"/>
              <p:cNvSpPr/>
              <p:nvPr/>
            </p:nvSpPr>
            <p:spPr bwMode="gray">
              <a:xfrm>
                <a:off x="4683769" y="1363663"/>
                <a:ext cx="2480725" cy="160140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652730" rIns="186494" bIns="149196" numCol="1" spcCol="0" rtlCol="0" fromWordArt="0" anchor="b" anchorCtr="0" forceAA="0" compatLnSpc="1">
                <a:prstTxWarp prst="textNoShape">
                  <a:avLst/>
                </a:prstTxWarp>
                <a:noAutofit/>
              </a:bodyPr>
              <a:lstStyle/>
              <a:p>
                <a:pPr lvl="0"/>
                <a:endParaRPr lang="en-US" sz="1632" spc="51" dirty="0">
                  <a:solidFill>
                    <a:prstClr val="white"/>
                  </a:solidFill>
                  <a:latin typeface="Segoe UI" panose="020B0502040204020203" pitchFamily="34" charset="0"/>
                  <a:cs typeface="Segoe UI" panose="020B0502040204020203" pitchFamily="34" charset="0"/>
                </a:endParaRPr>
              </a:p>
              <a:p>
                <a:pPr lvl="0"/>
                <a:endParaRPr lang="en-US" sz="1632" spc="51" dirty="0">
                  <a:solidFill>
                    <a:prstClr val="white"/>
                  </a:solidFill>
                  <a:latin typeface="Segoe UI" panose="020B0502040204020203" pitchFamily="34" charset="0"/>
                  <a:cs typeface="Segoe UI" panose="020B0502040204020203" pitchFamily="34" charset="0"/>
                </a:endParaRPr>
              </a:p>
              <a:p>
                <a:r>
                  <a:rPr lang="en-US" sz="2000" spc="31" dirty="0">
                    <a:solidFill>
                      <a:prstClr val="white"/>
                    </a:solidFill>
                    <a:latin typeface="Segoe UI" panose="020B0502040204020203" pitchFamily="34" charset="0"/>
                    <a:cs typeface="Segoe UI" panose="020B0502040204020203" pitchFamily="34" charset="0"/>
                  </a:rPr>
                  <a:t>Where are they coming from?</a:t>
                </a:r>
                <a:endParaRPr lang="en-US" sz="2000" spc="51" dirty="0">
                  <a:solidFill>
                    <a:prstClr val="white"/>
                  </a:solidFill>
                  <a:latin typeface="Segoe UI" panose="020B0502040204020203" pitchFamily="34" charset="0"/>
                  <a:cs typeface="Segoe UI" panose="020B0502040204020203" pitchFamily="34" charset="0"/>
                </a:endParaRPr>
              </a:p>
            </p:txBody>
          </p:sp>
          <p:sp>
            <p:nvSpPr>
              <p:cNvPr id="32" name="Rectangle 4"/>
              <p:cNvSpPr/>
              <p:nvPr/>
            </p:nvSpPr>
            <p:spPr bwMode="gray">
              <a:xfrm>
                <a:off x="4683769" y="1363662"/>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0"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User Profile</a:t>
                </a:r>
              </a:p>
            </p:txBody>
          </p:sp>
        </p:grpSp>
        <p:sp>
          <p:nvSpPr>
            <p:cNvPr id="30" name="Rectangle 29"/>
            <p:cNvSpPr/>
            <p:nvPr/>
          </p:nvSpPr>
          <p:spPr bwMode="auto">
            <a:xfrm>
              <a:off x="4687578" y="3090082"/>
              <a:ext cx="2473106" cy="258974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Country</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Browser version</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App version</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Operating System</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Screen resolution</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Device model</a:t>
              </a:r>
            </a:p>
            <a:p>
              <a:pPr marL="757735" lvl="1" indent="-291436" defTabSz="932219" fontAlgn="base">
                <a:spcBef>
                  <a:spcPct val="0"/>
                </a:spcBef>
                <a:spcAft>
                  <a:spcPct val="0"/>
                </a:spcAft>
                <a:buFont typeface="Arial" panose="020B0604020202020204" pitchFamily="34" charset="0"/>
                <a:buChar char="•"/>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Locale</a:t>
              </a: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p:txBody>
        </p:sp>
      </p:grpSp>
      <p:grpSp>
        <p:nvGrpSpPr>
          <p:cNvPr id="33" name="Group 32"/>
          <p:cNvGrpSpPr/>
          <p:nvPr/>
        </p:nvGrpSpPr>
        <p:grpSpPr>
          <a:xfrm>
            <a:off x="1771973" y="1197023"/>
            <a:ext cx="2723621" cy="4315556"/>
            <a:chOff x="2126383" y="1363662"/>
            <a:chExt cx="2480725" cy="4316168"/>
          </a:xfrm>
        </p:grpSpPr>
        <p:grpSp>
          <p:nvGrpSpPr>
            <p:cNvPr id="34" name="Group 33"/>
            <p:cNvGrpSpPr/>
            <p:nvPr/>
          </p:nvGrpSpPr>
          <p:grpSpPr>
            <a:xfrm>
              <a:off x="2126383" y="1363662"/>
              <a:ext cx="2480725" cy="1601410"/>
              <a:chOff x="2126383" y="1363662"/>
              <a:chExt cx="2480725" cy="1601410"/>
            </a:xfrm>
          </p:grpSpPr>
          <p:sp>
            <p:nvSpPr>
              <p:cNvPr id="36" name="Rectangle 35"/>
              <p:cNvSpPr/>
              <p:nvPr/>
            </p:nvSpPr>
            <p:spPr bwMode="gray">
              <a:xfrm>
                <a:off x="2126383" y="1384904"/>
                <a:ext cx="2480725" cy="158016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652730" rIns="186494" bIns="149196" numCol="1" spcCol="0" rtlCol="0" fromWordArt="0" anchor="b" anchorCtr="0" forceAA="0" compatLnSpc="1">
                <a:prstTxWarp prst="textNoShape">
                  <a:avLst/>
                </a:prstTxWarp>
                <a:noAutofit/>
              </a:bodyPr>
              <a:lstStyle/>
              <a:p>
                <a:pPr lvl="0"/>
                <a:endParaRPr lang="en-US" sz="1632" spc="51" dirty="0">
                  <a:solidFill>
                    <a:prstClr val="white"/>
                  </a:solidFill>
                  <a:latin typeface="Segoe UI" panose="020B0502040204020203" pitchFamily="34" charset="0"/>
                  <a:cs typeface="Segoe UI" panose="020B0502040204020203" pitchFamily="34" charset="0"/>
                </a:endParaRPr>
              </a:p>
              <a:p>
                <a:pPr lvl="0"/>
                <a:r>
                  <a:rPr lang="en-US" sz="2000" spc="51" dirty="0">
                    <a:solidFill>
                      <a:prstClr val="white"/>
                    </a:solidFill>
                    <a:latin typeface="Segoe UI" panose="020B0502040204020203" pitchFamily="34" charset="0"/>
                    <a:cs typeface="Segoe UI" panose="020B0502040204020203" pitchFamily="34" charset="0"/>
                  </a:rPr>
                  <a:t>How many users?</a:t>
                </a:r>
              </a:p>
            </p:txBody>
          </p:sp>
          <p:sp>
            <p:nvSpPr>
              <p:cNvPr id="37" name="Rectangle 4"/>
              <p:cNvSpPr/>
              <p:nvPr/>
            </p:nvSpPr>
            <p:spPr bwMode="gray">
              <a:xfrm>
                <a:off x="2126643" y="1363662"/>
                <a:ext cx="248046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0"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Adoption</a:t>
                </a: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35" name="Rectangle 34"/>
            <p:cNvSpPr/>
            <p:nvPr/>
          </p:nvSpPr>
          <p:spPr bwMode="auto">
            <a:xfrm>
              <a:off x="2134002" y="3090082"/>
              <a:ext cx="2473106" cy="258974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219" fontAlgn="base">
                <a:spcBef>
                  <a:spcPct val="0"/>
                </a:spcBef>
                <a:spcAft>
                  <a:spcPct val="0"/>
                </a:spcAft>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 Active Users</a:t>
              </a:r>
            </a:p>
            <a:p>
              <a:pPr defTabSz="932219" fontAlgn="base">
                <a:spcBef>
                  <a:spcPct val="0"/>
                </a:spcBef>
                <a:spcAft>
                  <a:spcPct val="0"/>
                </a:spcAft>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 New Users</a:t>
              </a:r>
            </a:p>
            <a:p>
              <a:pPr defTabSz="932219" fontAlgn="base">
                <a:spcBef>
                  <a:spcPct val="0"/>
                </a:spcBef>
                <a:spcAft>
                  <a:spcPct val="0"/>
                </a:spcAft>
              </a:pPr>
              <a:r>
                <a:rPr lang="en-US"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 Sessions</a:t>
              </a: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a:p>
              <a:pPr defTabSz="932219" fontAlgn="base">
                <a:spcBef>
                  <a:spcPct val="0"/>
                </a:spcBef>
                <a:spcAft>
                  <a:spcPct val="0"/>
                </a:spcAft>
              </a:pP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a:p>
              <a:pPr defTabSz="932219" fontAlgn="base">
                <a:spcBef>
                  <a:spcPct val="0"/>
                </a:spcBef>
                <a:spcAft>
                  <a:spcPct val="0"/>
                </a:spcAft>
              </a:pP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a:p>
              <a:pPr defTabSz="932219" fontAlgn="base">
                <a:spcBef>
                  <a:spcPct val="0"/>
                </a:spcBef>
                <a:spcAft>
                  <a:spcPct val="0"/>
                </a:spcAft>
              </a:pPr>
              <a:endParaRPr lang="en-US" sz="2000"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endParaRPr>
            </a:p>
          </p:txBody>
        </p:sp>
      </p:grpSp>
      <p:sp>
        <p:nvSpPr>
          <p:cNvPr id="38" name="Rectangle 37"/>
          <p:cNvSpPr/>
          <p:nvPr/>
        </p:nvSpPr>
        <p:spPr bwMode="auto">
          <a:xfrm>
            <a:off x="1780338" y="5672405"/>
            <a:ext cx="8483465" cy="67404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19" fontAlgn="base">
              <a:lnSpc>
                <a:spcPct val="150000"/>
              </a:lnSpc>
              <a:spcBef>
                <a:spcPct val="0"/>
              </a:spcBef>
              <a:spcAft>
                <a:spcPct val="0"/>
              </a:spcAft>
            </a:pPr>
            <a:r>
              <a:rPr lang="en-US" sz="2448" dirty="0">
                <a:gradFill>
                  <a:gsLst>
                    <a:gs pos="16814">
                      <a:srgbClr val="FFFFFF"/>
                    </a:gs>
                    <a:gs pos="46000">
                      <a:srgbClr val="FFFFFF"/>
                    </a:gs>
                  </a:gsLst>
                  <a:lin ang="5400000" scaled="0"/>
                </a:gradFill>
                <a:latin typeface="Segoe UI" panose="020B0502040204020203" pitchFamily="34" charset="0"/>
                <a:cs typeface="Segoe UI" panose="020B0502040204020203" pitchFamily="34" charset="0"/>
              </a:rPr>
              <a:t>Many more to come…</a:t>
            </a:r>
          </a:p>
        </p:txBody>
      </p:sp>
    </p:spTree>
    <p:extLst>
      <p:ext uri="{BB962C8B-B14F-4D97-AF65-F5344CB8AC3E}">
        <p14:creationId xmlns:p14="http://schemas.microsoft.com/office/powerpoint/2010/main" val="141256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and Improve Continuously: Usage</a:t>
            </a:r>
          </a:p>
        </p:txBody>
      </p:sp>
      <p:sp>
        <p:nvSpPr>
          <p:cNvPr id="10" name="Text Placeholder 9"/>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34" name="Slide Number Placeholder 33"/>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14</a:t>
            </a:fld>
            <a:endParaRPr lang="en-US" dirty="0">
              <a:solidFill>
                <a:prstClr val="black">
                  <a:tint val="75000"/>
                </a:prstClr>
              </a:solidFill>
            </a:endParaRPr>
          </a:p>
        </p:txBody>
      </p:sp>
      <p:sp>
        <p:nvSpPr>
          <p:cNvPr id="20" name="Freeform 67"/>
          <p:cNvSpPr>
            <a:spLocks noChangeAspect="1" noEditPoints="1"/>
          </p:cNvSpPr>
          <p:nvPr/>
        </p:nvSpPr>
        <p:spPr bwMode="black">
          <a:xfrm>
            <a:off x="3753913" y="1529377"/>
            <a:ext cx="595661" cy="594630"/>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endParaRPr lang="en-US" sz="1836" dirty="0">
              <a:solidFill>
                <a:srgbClr val="FFFFFF"/>
              </a:solidFill>
            </a:endParaRPr>
          </a:p>
        </p:txBody>
      </p:sp>
      <p:grpSp>
        <p:nvGrpSpPr>
          <p:cNvPr id="21" name="Group 20"/>
          <p:cNvGrpSpPr/>
          <p:nvPr/>
        </p:nvGrpSpPr>
        <p:grpSpPr>
          <a:xfrm>
            <a:off x="3951534" y="3368240"/>
            <a:ext cx="330197" cy="649738"/>
            <a:chOff x="7367429" y="4320007"/>
            <a:chExt cx="467557" cy="895106"/>
          </a:xfrm>
          <a:solidFill>
            <a:schemeClr val="tx1"/>
          </a:solidFill>
        </p:grpSpPr>
        <p:sp>
          <p:nvSpPr>
            <p:cNvPr id="22" name="Freeform 212"/>
            <p:cNvSpPr>
              <a:spLocks/>
            </p:cNvSpPr>
            <p:nvPr/>
          </p:nvSpPr>
          <p:spPr bwMode="black">
            <a:xfrm>
              <a:off x="7446102" y="5002630"/>
              <a:ext cx="357807" cy="212483"/>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3" name="Freeform 213"/>
            <p:cNvSpPr>
              <a:spLocks noEditPoints="1"/>
            </p:cNvSpPr>
            <p:nvPr/>
          </p:nvSpPr>
          <p:spPr bwMode="black">
            <a:xfrm>
              <a:off x="7367429" y="4320007"/>
              <a:ext cx="467557" cy="569693"/>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sp>
          <p:nvSpPr>
            <p:cNvPr id="24" name="Freeform 214"/>
            <p:cNvSpPr>
              <a:spLocks/>
            </p:cNvSpPr>
            <p:nvPr/>
          </p:nvSpPr>
          <p:spPr bwMode="black">
            <a:xfrm>
              <a:off x="7442184" y="4915138"/>
              <a:ext cx="362847" cy="63592"/>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endParaRPr lang="en-US" sz="1632" dirty="0">
                <a:solidFill>
                  <a:srgbClr val="FFFFFF"/>
                </a:solidFill>
              </a:endParaRPr>
            </a:p>
          </p:txBody>
        </p:sp>
      </p:grpSp>
      <p:sp>
        <p:nvSpPr>
          <p:cNvPr id="25" name="TextBox 24"/>
          <p:cNvSpPr txBox="1"/>
          <p:nvPr/>
        </p:nvSpPr>
        <p:spPr>
          <a:xfrm>
            <a:off x="431825" y="1383432"/>
            <a:ext cx="1904465" cy="641241"/>
          </a:xfrm>
          <a:prstGeom prst="rect">
            <a:avLst/>
          </a:prstGeom>
          <a:noFill/>
        </p:spPr>
        <p:txBody>
          <a:bodyPr wrap="non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Challenges</a:t>
            </a:r>
          </a:p>
        </p:txBody>
      </p:sp>
      <p:cxnSp>
        <p:nvCxnSpPr>
          <p:cNvPr id="26" name="Straight Connector 25"/>
          <p:cNvCxnSpPr/>
          <p:nvPr/>
        </p:nvCxnSpPr>
        <p:spPr>
          <a:xfrm>
            <a:off x="452094" y="1887005"/>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3419" y="1908216"/>
            <a:ext cx="5509939" cy="1489566"/>
          </a:xfrm>
          <a:prstGeom prst="rect">
            <a:avLst/>
          </a:prstGeom>
          <a:noFill/>
        </p:spPr>
        <p:txBody>
          <a:bodyPr wrap="squar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Unable to correlate with other</a:t>
            </a:r>
          </a:p>
          <a:p>
            <a:pPr>
              <a:lnSpc>
                <a:spcPct val="90000"/>
              </a:lnSpc>
              <a:spcAft>
                <a:spcPts val="600"/>
              </a:spcAft>
            </a:pPr>
            <a:r>
              <a:rPr lang="en-US" sz="1836" dirty="0">
                <a:solidFill>
                  <a:srgbClr val="002060"/>
                </a:solidFill>
                <a:latin typeface="Segoe UI" panose="020B0502040204020203" pitchFamily="34" charset="0"/>
                <a:cs typeface="Segoe UI" panose="020B0502040204020203" pitchFamily="34" charset="0"/>
              </a:rPr>
              <a:t>    data sources?</a:t>
            </a:r>
          </a:p>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Lack of information to prioritize future investments?</a:t>
            </a:r>
          </a:p>
        </p:txBody>
      </p:sp>
      <p:sp>
        <p:nvSpPr>
          <p:cNvPr id="28" name="TextBox 27"/>
          <p:cNvSpPr txBox="1"/>
          <p:nvPr/>
        </p:nvSpPr>
        <p:spPr>
          <a:xfrm>
            <a:off x="431825" y="3295575"/>
            <a:ext cx="1878306" cy="641241"/>
          </a:xfrm>
          <a:prstGeom prst="rect">
            <a:avLst/>
          </a:prstGeom>
          <a:noFill/>
        </p:spPr>
        <p:txBody>
          <a:bodyPr wrap="square" lIns="182854" tIns="146283" rIns="182854" bIns="146283" rtlCol="0">
            <a:spAutoFit/>
          </a:bodyPr>
          <a:lstStyle/>
          <a:p>
            <a:pPr>
              <a:lnSpc>
                <a:spcPct val="90000"/>
              </a:lnSpc>
              <a:spcAft>
                <a:spcPts val="600"/>
              </a:spcAft>
            </a:pPr>
            <a:r>
              <a:rPr lang="en-US" sz="2448"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Solutions</a:t>
            </a:r>
          </a:p>
        </p:txBody>
      </p:sp>
      <p:cxnSp>
        <p:nvCxnSpPr>
          <p:cNvPr id="29" name="Straight Connector 28"/>
          <p:cNvCxnSpPr/>
          <p:nvPr/>
        </p:nvCxnSpPr>
        <p:spPr>
          <a:xfrm>
            <a:off x="564350" y="3814999"/>
            <a:ext cx="3120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65166" y="3871812"/>
            <a:ext cx="5758751" cy="2502885"/>
          </a:xfrm>
          <a:prstGeom prst="rect">
            <a:avLst/>
          </a:prstGeom>
          <a:noFill/>
        </p:spPr>
        <p:txBody>
          <a:bodyPr wrap="square" lIns="182854" tIns="146283" rIns="182854" bIns="146283" rtlCol="0">
            <a:spAutoFit/>
          </a:bodyPr>
          <a:lstStyle/>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Understand key adoption trends</a:t>
            </a:r>
          </a:p>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Prioritize investments and support specific client</a:t>
            </a:r>
          </a:p>
          <a:p>
            <a:pPr>
              <a:lnSpc>
                <a:spcPct val="90000"/>
              </a:lnSpc>
              <a:spcAft>
                <a:spcPts val="600"/>
              </a:spcAft>
            </a:pPr>
            <a:r>
              <a:rPr lang="en-US" sz="1836" dirty="0">
                <a:solidFill>
                  <a:srgbClr val="002060"/>
                </a:solidFill>
                <a:latin typeface="Segoe UI" panose="020B0502040204020203" pitchFamily="34" charset="0"/>
                <a:cs typeface="Segoe UI" panose="020B0502040204020203" pitchFamily="34" charset="0"/>
              </a:rPr>
              <a:t>     environments</a:t>
            </a:r>
          </a:p>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Custom event instrumentation and client page views</a:t>
            </a:r>
          </a:p>
          <a:p>
            <a:pPr marL="285695" indent="-285695">
              <a:lnSpc>
                <a:spcPct val="90000"/>
              </a:lnSpc>
              <a:spcAft>
                <a:spcPts val="600"/>
              </a:spcAft>
              <a:buFont typeface="Courier New" panose="02070309020205020404" pitchFamily="49" charset="0"/>
              <a:buChar char="o"/>
            </a:pPr>
            <a:r>
              <a:rPr lang="en-US" sz="1836" dirty="0">
                <a:solidFill>
                  <a:srgbClr val="002060"/>
                </a:solidFill>
                <a:latin typeface="Segoe UI" panose="020B0502040204020203" pitchFamily="34" charset="0"/>
                <a:cs typeface="Segoe UI" panose="020B0502040204020203" pitchFamily="34" charset="0"/>
              </a:rPr>
              <a:t>Export data to manually correlate with external</a:t>
            </a:r>
          </a:p>
          <a:p>
            <a:pPr>
              <a:lnSpc>
                <a:spcPct val="90000"/>
              </a:lnSpc>
              <a:spcAft>
                <a:spcPts val="600"/>
              </a:spcAft>
            </a:pPr>
            <a:r>
              <a:rPr lang="en-US" sz="1836" dirty="0">
                <a:solidFill>
                  <a:srgbClr val="002060"/>
                </a:solidFill>
                <a:latin typeface="Segoe UI" panose="020B0502040204020203" pitchFamily="34" charset="0"/>
                <a:cs typeface="Segoe UI" panose="020B0502040204020203" pitchFamily="34" charset="0"/>
              </a:rPr>
              <a:t>     data sources</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51" y="937511"/>
            <a:ext cx="11428379" cy="606917"/>
          </a:xfrm>
          <a:prstGeom prst="rect">
            <a:avLst/>
          </a:prstGeom>
        </p:spPr>
      </p:pic>
      <p:pic>
        <p:nvPicPr>
          <p:cNvPr id="32" name="Picture 31"/>
          <p:cNvPicPr>
            <a:picLocks noChangeAspect="1"/>
          </p:cNvPicPr>
          <p:nvPr/>
        </p:nvPicPr>
        <p:blipFill>
          <a:blip r:embed="rId4"/>
          <a:stretch>
            <a:fillRect/>
          </a:stretch>
        </p:blipFill>
        <p:spPr>
          <a:xfrm>
            <a:off x="9189931" y="1575554"/>
            <a:ext cx="3089497" cy="4952670"/>
          </a:xfrm>
          <a:prstGeom prst="rect">
            <a:avLst/>
          </a:prstGeom>
        </p:spPr>
      </p:pic>
      <p:pic>
        <p:nvPicPr>
          <p:cNvPr id="33" name="Picture 32"/>
          <p:cNvPicPr>
            <a:picLocks noChangeAspect="1"/>
          </p:cNvPicPr>
          <p:nvPr/>
        </p:nvPicPr>
        <p:blipFill>
          <a:blip r:embed="rId5"/>
          <a:stretch>
            <a:fillRect/>
          </a:stretch>
        </p:blipFill>
        <p:spPr>
          <a:xfrm>
            <a:off x="5793357" y="1543047"/>
            <a:ext cx="3123691" cy="4985177"/>
          </a:xfrm>
          <a:prstGeom prst="rect">
            <a:avLst/>
          </a:prstGeom>
        </p:spPr>
      </p:pic>
    </p:spTree>
    <p:extLst>
      <p:ext uri="{BB962C8B-B14F-4D97-AF65-F5344CB8AC3E}">
        <p14:creationId xmlns:p14="http://schemas.microsoft.com/office/powerpoint/2010/main" val="20810680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Different execution mode when running Application Insights in:</a:t>
            </a:r>
          </a:p>
        </p:txBody>
      </p:sp>
      <p:sp>
        <p:nvSpPr>
          <p:cNvPr id="3" name="Title 2"/>
          <p:cNvSpPr>
            <a:spLocks noGrp="1"/>
          </p:cNvSpPr>
          <p:nvPr>
            <p:ph type="title"/>
          </p:nvPr>
        </p:nvSpPr>
        <p:spPr/>
        <p:txBody>
          <a:bodyPr/>
          <a:lstStyle/>
          <a:p>
            <a:r>
              <a:rPr lang="en-US" dirty="0"/>
              <a:t>Execution Mode</a:t>
            </a:r>
          </a:p>
        </p:txBody>
      </p:sp>
      <p:sp>
        <p:nvSpPr>
          <p:cNvPr id="7" name="Slide Number Placeholder 6"/>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15</a:t>
            </a:fld>
            <a:endParaRPr lang="en-US" dirty="0">
              <a:solidFill>
                <a:prstClr val="black">
                  <a:tint val="75000"/>
                </a:prstClr>
              </a:solidFill>
            </a:endParaRPr>
          </a:p>
        </p:txBody>
      </p:sp>
      <p:graphicFrame>
        <p:nvGraphicFramePr>
          <p:cNvPr id="4" name="Diagram 3"/>
          <p:cNvGraphicFramePr/>
          <p:nvPr>
            <p:extLst/>
          </p:nvPr>
        </p:nvGraphicFramePr>
        <p:xfrm>
          <a:off x="3081060" y="2227254"/>
          <a:ext cx="6305750" cy="3132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47813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Track Method</a:t>
            </a:r>
          </a:p>
        </p:txBody>
      </p:sp>
      <p:sp>
        <p:nvSpPr>
          <p:cNvPr id="7" name="Slide Number Placeholder 6"/>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16</a:t>
            </a:fld>
            <a:endParaRPr lang="en-US" dirty="0">
              <a:solidFill>
                <a:prstClr val="black">
                  <a:tint val="75000"/>
                </a:prstClr>
              </a:solidFill>
            </a:endParaRPr>
          </a:p>
        </p:txBody>
      </p:sp>
      <p:graphicFrame>
        <p:nvGraphicFramePr>
          <p:cNvPr id="4" name="Diagram 3"/>
          <p:cNvGraphicFramePr/>
          <p:nvPr>
            <p:extLst>
              <p:ext uri="{D42A27DB-BD31-4B8C-83A1-F6EECF244321}">
                <p14:modId xmlns:p14="http://schemas.microsoft.com/office/powerpoint/2010/main" val="1788772880"/>
              </p:ext>
            </p:extLst>
          </p:nvPr>
        </p:nvGraphicFramePr>
        <p:xfrm>
          <a:off x="411228" y="1165754"/>
          <a:ext cx="11055189" cy="537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003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611" y="1212850"/>
            <a:ext cx="11887200" cy="2644452"/>
          </a:xfrm>
        </p:spPr>
        <p:txBody>
          <a:bodyPr/>
          <a:lstStyle/>
          <a:p>
            <a:r>
              <a:rPr lang="en-US" dirty="0"/>
              <a:t>Let you track </a:t>
            </a:r>
          </a:p>
          <a:p>
            <a:pPr lvl="1"/>
            <a:r>
              <a:rPr lang="en-US" dirty="0"/>
              <a:t>User flow/behavior</a:t>
            </a:r>
          </a:p>
          <a:p>
            <a:pPr lvl="1"/>
            <a:r>
              <a:rPr lang="en-US" dirty="0"/>
              <a:t>Feature usage</a:t>
            </a:r>
          </a:p>
          <a:p>
            <a:pPr lvl="1"/>
            <a:r>
              <a:rPr lang="en-US" dirty="0"/>
              <a:t>Business goals</a:t>
            </a:r>
          </a:p>
          <a:p>
            <a:r>
              <a:rPr lang="en-US" dirty="0"/>
              <a:t>Help you make data-driven decisions</a:t>
            </a:r>
          </a:p>
          <a:p>
            <a:endParaRPr lang="en-US" dirty="0"/>
          </a:p>
        </p:txBody>
      </p:sp>
      <p:sp>
        <p:nvSpPr>
          <p:cNvPr id="2" name="Title 1"/>
          <p:cNvSpPr>
            <a:spLocks noGrp="1"/>
          </p:cNvSpPr>
          <p:nvPr>
            <p:ph type="title"/>
          </p:nvPr>
        </p:nvSpPr>
        <p:spPr/>
        <p:txBody>
          <a:bodyPr/>
          <a:lstStyle/>
          <a:p>
            <a:r>
              <a:rPr lang="en-US" dirty="0"/>
              <a:t>Custom Events</a:t>
            </a:r>
          </a:p>
        </p:txBody>
      </p:sp>
      <p:sp>
        <p:nvSpPr>
          <p:cNvPr id="10" name="Slide Number Placeholder 9"/>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17</a:t>
            </a:fld>
            <a:endParaRPr lang="en-US" dirty="0">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559814690"/>
              </p:ext>
            </p:extLst>
          </p:nvPr>
        </p:nvGraphicFramePr>
        <p:xfrm>
          <a:off x="808805" y="4069662"/>
          <a:ext cx="9742733" cy="2413688"/>
        </p:xfrm>
        <a:graphic>
          <a:graphicData uri="http://schemas.openxmlformats.org/drawingml/2006/table">
            <a:tbl>
              <a:tblPr firstRow="1" bandRow="1">
                <a:tableStyleId>{69012ECD-51FC-41F1-AA8D-1B2483CD663E}</a:tableStyleId>
              </a:tblPr>
              <a:tblGrid>
                <a:gridCol w="519224">
                  <a:extLst>
                    <a:ext uri="{9D8B030D-6E8A-4147-A177-3AD203B41FA5}">
                      <a16:colId xmlns:a16="http://schemas.microsoft.com/office/drawing/2014/main" val="20000"/>
                    </a:ext>
                  </a:extLst>
                </a:gridCol>
                <a:gridCol w="2076700">
                  <a:extLst>
                    <a:ext uri="{9D8B030D-6E8A-4147-A177-3AD203B41FA5}">
                      <a16:colId xmlns:a16="http://schemas.microsoft.com/office/drawing/2014/main" val="20001"/>
                    </a:ext>
                  </a:extLst>
                </a:gridCol>
                <a:gridCol w="2074369">
                  <a:extLst>
                    <a:ext uri="{9D8B030D-6E8A-4147-A177-3AD203B41FA5}">
                      <a16:colId xmlns:a16="http://schemas.microsoft.com/office/drawing/2014/main" val="20002"/>
                    </a:ext>
                  </a:extLst>
                </a:gridCol>
                <a:gridCol w="2203010">
                  <a:extLst>
                    <a:ext uri="{9D8B030D-6E8A-4147-A177-3AD203B41FA5}">
                      <a16:colId xmlns:a16="http://schemas.microsoft.com/office/drawing/2014/main" val="20003"/>
                    </a:ext>
                  </a:extLst>
                </a:gridCol>
                <a:gridCol w="2869430">
                  <a:extLst>
                    <a:ext uri="{9D8B030D-6E8A-4147-A177-3AD203B41FA5}">
                      <a16:colId xmlns:a16="http://schemas.microsoft.com/office/drawing/2014/main" val="20004"/>
                    </a:ext>
                  </a:extLst>
                </a:gridCol>
              </a:tblGrid>
              <a:tr h="402294">
                <a:tc>
                  <a:txBody>
                    <a:bodyPr/>
                    <a:lstStyle/>
                    <a:p>
                      <a:endParaRPr lang="en-US" sz="1700" dirty="0">
                        <a:latin typeface="Segoe UI" panose="020B0502040204020203" pitchFamily="34" charset="0"/>
                        <a:cs typeface="Segoe UI" panose="020B0502040204020203" pitchFamily="34" charset="0"/>
                      </a:endParaRPr>
                    </a:p>
                  </a:txBody>
                  <a:tcPr marL="91427" marR="91427" marT="45713" marB="45713"/>
                </a:tc>
                <a:tc>
                  <a:txBody>
                    <a:bodyPr/>
                    <a:lstStyle/>
                    <a:p>
                      <a:r>
                        <a:rPr lang="en-US" sz="2000" dirty="0">
                          <a:latin typeface="Segoe UI" panose="020B0502040204020203" pitchFamily="34" charset="0"/>
                          <a:cs typeface="Segoe UI" panose="020B0502040204020203" pitchFamily="34" charset="0"/>
                        </a:rPr>
                        <a:t>Type</a:t>
                      </a:r>
                      <a:r>
                        <a:rPr lang="en-US" sz="2000" baseline="0" dirty="0">
                          <a:latin typeface="Segoe UI" panose="020B0502040204020203" pitchFamily="34" charset="0"/>
                          <a:cs typeface="Segoe UI" panose="020B0502040204020203" pitchFamily="34" charset="0"/>
                        </a:rPr>
                        <a:t> of app</a:t>
                      </a:r>
                      <a:endParaRPr lang="en-US" sz="2000" dirty="0">
                        <a:latin typeface="Segoe UI" panose="020B0502040204020203" pitchFamily="34" charset="0"/>
                        <a:cs typeface="Segoe UI" panose="020B0502040204020203" pitchFamily="34" charset="0"/>
                      </a:endParaRPr>
                    </a:p>
                  </a:txBody>
                  <a:tcPr marL="91427" marR="91427" marT="45713" marB="45713">
                    <a:lnR w="12700" cap="flat" cmpd="sng" algn="ctr">
                      <a:solidFill>
                        <a:schemeClr val="accent1"/>
                      </a:solidFill>
                      <a:prstDash val="solid"/>
                      <a:round/>
                      <a:headEnd type="none" w="med" len="med"/>
                      <a:tailEnd type="none" w="med" len="med"/>
                    </a:lnR>
                  </a:tcPr>
                </a:tc>
                <a:tc>
                  <a:txBody>
                    <a:bodyPr/>
                    <a:lstStyle/>
                    <a:p>
                      <a:r>
                        <a:rPr lang="en-US" sz="2000" dirty="0">
                          <a:latin typeface="Segoe UI" panose="020B0502040204020203" pitchFamily="34" charset="0"/>
                          <a:cs typeface="Segoe UI" panose="020B0502040204020203" pitchFamily="34" charset="0"/>
                        </a:rPr>
                        <a:t>Custom Event</a:t>
                      </a:r>
                    </a:p>
                  </a:txBody>
                  <a:tcPr marL="91427" marR="91427" marT="45713" marB="45713">
                    <a:lnL w="12700" cap="flat" cmpd="sng" algn="ctr">
                      <a:solidFill>
                        <a:schemeClr val="accent1"/>
                      </a:solidFill>
                      <a:prstDash val="solid"/>
                      <a:round/>
                      <a:headEnd type="none" w="med" len="med"/>
                      <a:tailEnd type="none" w="med" len="med"/>
                    </a:lnL>
                  </a:tcPr>
                </a:tc>
                <a:tc>
                  <a:txBody>
                    <a:bodyPr/>
                    <a:lstStyle/>
                    <a:p>
                      <a:r>
                        <a:rPr lang="en-US" sz="2000" dirty="0">
                          <a:latin typeface="Segoe UI" panose="020B0502040204020203" pitchFamily="34" charset="0"/>
                          <a:cs typeface="Segoe UI" panose="020B0502040204020203" pitchFamily="34" charset="0"/>
                        </a:rPr>
                        <a:t>Properties</a:t>
                      </a:r>
                    </a:p>
                  </a:txBody>
                  <a:tcPr marL="91427" marR="91427" marT="45713" marB="45713"/>
                </a:tc>
                <a:tc>
                  <a:txBody>
                    <a:bodyPr/>
                    <a:lstStyle/>
                    <a:p>
                      <a:r>
                        <a:rPr lang="en-US" sz="2000" dirty="0">
                          <a:latin typeface="Segoe UI" panose="020B0502040204020203" pitchFamily="34" charset="0"/>
                          <a:cs typeface="Segoe UI" panose="020B0502040204020203" pitchFamily="34" charset="0"/>
                        </a:rPr>
                        <a:t>Metrics</a:t>
                      </a:r>
                    </a:p>
                  </a:txBody>
                  <a:tcPr marL="91427" marR="91427" marT="45713" marB="45713"/>
                </a:tc>
                <a:extLst>
                  <a:ext uri="{0D108BD9-81ED-4DB2-BD59-A6C34878D82A}">
                    <a16:rowId xmlns:a16="http://schemas.microsoft.com/office/drawing/2014/main" val="10000"/>
                  </a:ext>
                </a:extLst>
              </a:tr>
              <a:tr h="1005697">
                <a:tc>
                  <a:txBody>
                    <a:bodyPr/>
                    <a:lstStyle/>
                    <a:p>
                      <a:r>
                        <a:rPr lang="en-US" sz="1800" dirty="0">
                          <a:latin typeface="Segoe UI" panose="020B0502040204020203" pitchFamily="34" charset="0"/>
                          <a:cs typeface="Segoe UI" panose="020B0502040204020203" pitchFamily="34" charset="0"/>
                        </a:rPr>
                        <a:t>1</a:t>
                      </a:r>
                    </a:p>
                  </a:txBody>
                  <a:tcPr marL="91427" marR="91427" marT="45713" marB="45713">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Game</a:t>
                      </a: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Level</a:t>
                      </a:r>
                      <a:r>
                        <a:rPr lang="en-US" sz="1800" baseline="0" dirty="0">
                          <a:latin typeface="Segoe UI" panose="020B0502040204020203" pitchFamily="34" charset="0"/>
                          <a:cs typeface="Segoe UI" panose="020B0502040204020203" pitchFamily="34" charset="0"/>
                        </a:rPr>
                        <a:t> Completed</a:t>
                      </a:r>
                      <a:endParaRPr lang="en-US" sz="1800" dirty="0">
                        <a:latin typeface="Segoe UI" panose="020B0502040204020203" pitchFamily="34" charset="0"/>
                        <a:cs typeface="Segoe UI" panose="020B0502040204020203" pitchFamily="34" charset="0"/>
                      </a:endParaRP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Level number</a:t>
                      </a:r>
                    </a:p>
                    <a:p>
                      <a:r>
                        <a:rPr lang="en-US" sz="1800" dirty="0">
                          <a:latin typeface="Segoe UI" panose="020B0502040204020203" pitchFamily="34" charset="0"/>
                          <a:cs typeface="Segoe UI" panose="020B0502040204020203" pitchFamily="34" charset="0"/>
                        </a:rPr>
                        <a:t>Difficulty</a:t>
                      </a:r>
                    </a:p>
                    <a:p>
                      <a:endParaRPr lang="en-US" sz="1800" dirty="0">
                        <a:latin typeface="Segoe UI" panose="020B0502040204020203" pitchFamily="34" charset="0"/>
                        <a:cs typeface="Segoe UI" panose="020B0502040204020203" pitchFamily="34" charset="0"/>
                      </a:endParaRP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Time to complete</a:t>
                      </a:r>
                    </a:p>
                    <a:p>
                      <a:r>
                        <a:rPr lang="en-US" sz="1800" dirty="0">
                          <a:latin typeface="Segoe UI" panose="020B0502040204020203" pitchFamily="34" charset="0"/>
                          <a:cs typeface="Segoe UI" panose="020B0502040204020203" pitchFamily="34" charset="0"/>
                        </a:rPr>
                        <a:t>Number of attempts</a:t>
                      </a:r>
                    </a:p>
                  </a:txBody>
                  <a:tcPr marL="91427" marR="91427" marT="45713" marB="45713">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001"/>
                  </a:ext>
                </a:extLst>
              </a:tr>
              <a:tr h="1005697">
                <a:tc>
                  <a:txBody>
                    <a:bodyPr/>
                    <a:lstStyle/>
                    <a:p>
                      <a:r>
                        <a:rPr lang="en-US" sz="1800" dirty="0">
                          <a:latin typeface="Segoe UI" panose="020B0502040204020203" pitchFamily="34" charset="0"/>
                          <a:cs typeface="Segoe UI" panose="020B0502040204020203" pitchFamily="34" charset="0"/>
                        </a:rPr>
                        <a:t>2</a:t>
                      </a:r>
                    </a:p>
                  </a:txBody>
                  <a:tcPr marL="91427" marR="91427" marT="45713" marB="45713">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e-commerce</a:t>
                      </a: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Add to cart</a:t>
                      </a: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Item</a:t>
                      </a:r>
                      <a:r>
                        <a:rPr lang="en-US" sz="1800" baseline="0" dirty="0">
                          <a:latin typeface="Segoe UI" panose="020B0502040204020203" pitchFamily="34" charset="0"/>
                          <a:cs typeface="Segoe UI" panose="020B0502040204020203" pitchFamily="34" charset="0"/>
                        </a:rPr>
                        <a:t> name</a:t>
                      </a:r>
                    </a:p>
                    <a:p>
                      <a:r>
                        <a:rPr lang="en-US" sz="1800" baseline="0" dirty="0">
                          <a:latin typeface="Segoe UI" panose="020B0502040204020203" pitchFamily="34" charset="0"/>
                          <a:cs typeface="Segoe UI" panose="020B0502040204020203" pitchFamily="34" charset="0"/>
                        </a:rPr>
                        <a:t>Item category</a:t>
                      </a:r>
                    </a:p>
                    <a:p>
                      <a:endParaRPr lang="en-US" sz="1800" dirty="0">
                        <a:latin typeface="Segoe UI" panose="020B0502040204020203" pitchFamily="34" charset="0"/>
                        <a:cs typeface="Segoe UI" panose="020B0502040204020203" pitchFamily="34" charset="0"/>
                      </a:endParaRPr>
                    </a:p>
                  </a:txBody>
                  <a:tcPr marL="91427" marR="91427" marT="45713" marB="45713">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r>
                        <a:rPr lang="en-US" sz="1800" dirty="0">
                          <a:latin typeface="Segoe UI" panose="020B0502040204020203" pitchFamily="34" charset="0"/>
                          <a:cs typeface="Segoe UI" panose="020B0502040204020203" pitchFamily="34" charset="0"/>
                        </a:rPr>
                        <a:t>Price</a:t>
                      </a:r>
                    </a:p>
                    <a:p>
                      <a:r>
                        <a:rPr lang="en-US" sz="1800" dirty="0">
                          <a:latin typeface="Segoe UI" panose="020B0502040204020203" pitchFamily="34" charset="0"/>
                          <a:cs typeface="Segoe UI" panose="020B0502040204020203" pitchFamily="34" charset="0"/>
                        </a:rPr>
                        <a:t>Count of items</a:t>
                      </a:r>
                    </a:p>
                  </a:txBody>
                  <a:tcPr marL="91427" marR="91427" marT="45713" marB="45713">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9" name="Rectangle 8"/>
          <p:cNvSpPr/>
          <p:nvPr/>
        </p:nvSpPr>
        <p:spPr>
          <a:xfrm>
            <a:off x="9207310" y="3506562"/>
            <a:ext cx="1344228" cy="414353"/>
          </a:xfrm>
          <a:prstGeom prst="rect">
            <a:avLst/>
          </a:prstGeom>
        </p:spPr>
        <p:txBody>
          <a:bodyPr wrap="none">
            <a:spAutoFit/>
          </a:bodyPr>
          <a:lstStyle/>
          <a:p>
            <a:r>
              <a:rPr lang="en-US" sz="2040" dirty="0">
                <a:latin typeface="Segoe UI" panose="020B0502040204020203" pitchFamily="34" charset="0"/>
                <a:cs typeface="Segoe UI" panose="020B0502040204020203" pitchFamily="34" charset="0"/>
              </a:rPr>
              <a:t>Examples:</a:t>
            </a:r>
          </a:p>
        </p:txBody>
      </p:sp>
    </p:spTree>
    <p:extLst>
      <p:ext uri="{BB962C8B-B14F-4D97-AF65-F5344CB8AC3E}">
        <p14:creationId xmlns:p14="http://schemas.microsoft.com/office/powerpoint/2010/main" val="104566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Events</a:t>
            </a:r>
          </a:p>
        </p:txBody>
      </p:sp>
      <p:sp>
        <p:nvSpPr>
          <p:cNvPr id="7" name="Text Placeholder 6"/>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8" name="Slide Number Placeholder 7"/>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18</a:t>
            </a:fld>
            <a:endParaRPr lang="en-US" dirty="0">
              <a:solidFill>
                <a:prstClr val="black">
                  <a:tint val="75000"/>
                </a:prstClr>
              </a:solidFill>
            </a:endParaRPr>
          </a:p>
        </p:txBody>
      </p:sp>
      <p:graphicFrame>
        <p:nvGraphicFramePr>
          <p:cNvPr id="4" name="Diagram 3"/>
          <p:cNvGraphicFramePr/>
          <p:nvPr>
            <p:extLst>
              <p:ext uri="{D42A27DB-BD31-4B8C-83A1-F6EECF244321}">
                <p14:modId xmlns:p14="http://schemas.microsoft.com/office/powerpoint/2010/main" val="1589173578"/>
              </p:ext>
            </p:extLst>
          </p:nvPr>
        </p:nvGraphicFramePr>
        <p:xfrm>
          <a:off x="679592" y="1151926"/>
          <a:ext cx="10757097" cy="4154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l="662" t="7771" b="8198"/>
          <a:stretch/>
        </p:blipFill>
        <p:spPr>
          <a:xfrm>
            <a:off x="2120606" y="4972947"/>
            <a:ext cx="7875067" cy="955918"/>
          </a:xfrm>
          <a:prstGeom prst="rect">
            <a:avLst/>
          </a:prstGeom>
        </p:spPr>
      </p:pic>
    </p:spTree>
    <p:extLst>
      <p:ext uri="{BB962C8B-B14F-4D97-AF65-F5344CB8AC3E}">
        <p14:creationId xmlns:p14="http://schemas.microsoft.com/office/powerpoint/2010/main" val="1002027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pic>
        <p:nvPicPr>
          <p:cNvPr id="6146" name="Picture 2" descr="On the Overview blade, scroll down to and click Custom Ev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34" y="113894"/>
            <a:ext cx="4857309" cy="20886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lect a chart that shows just one metric. Switch on Grouping. Choose a property. Not all properties are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39" y="2299684"/>
            <a:ext cx="6217356" cy="22829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b="537"/>
          <a:stretch/>
        </p:blipFill>
        <p:spPr>
          <a:xfrm>
            <a:off x="677465" y="4267656"/>
            <a:ext cx="6758147" cy="2267773"/>
          </a:xfrm>
          <a:prstGeom prst="rect">
            <a:avLst/>
          </a:prstGeom>
        </p:spPr>
      </p:pic>
      <p:sp>
        <p:nvSpPr>
          <p:cNvPr id="11" name="Slide Number Placeholder 10"/>
          <p:cNvSpPr>
            <a:spLocks noGrp="1"/>
          </p:cNvSpPr>
          <p:nvPr>
            <p:ph type="sldNum" sz="quarter" idx="12"/>
          </p:nvPr>
        </p:nvSpPr>
        <p:spPr/>
        <p:txBody>
          <a:bodyPr/>
          <a:lstStyle/>
          <a:p>
            <a:pPr defTabSz="932550"/>
            <a:fld id="{AFFF257A-30C5-4AFB-911B-BE4CEEA1EA82}" type="slidenum">
              <a:rPr lang="en-US" smtClean="0">
                <a:solidFill>
                  <a:prstClr val="black">
                    <a:tint val="75000"/>
                  </a:prstClr>
                </a:solidFill>
              </a:rPr>
              <a:pPr defTabSz="932550"/>
              <a:t>19</a:t>
            </a:fld>
            <a:endParaRPr lang="en-US" dirty="0">
              <a:solidFill>
                <a:prstClr val="black">
                  <a:tint val="75000"/>
                </a:prstClr>
              </a:solidFill>
            </a:endParaRPr>
          </a:p>
        </p:txBody>
      </p:sp>
    </p:spTree>
    <p:extLst>
      <p:ext uri="{BB962C8B-B14F-4D97-AF65-F5344CB8AC3E}">
        <p14:creationId xmlns:p14="http://schemas.microsoft.com/office/powerpoint/2010/main" val="251374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2576" y="2430462"/>
            <a:ext cx="11887200" cy="1846659"/>
          </a:xfrm>
        </p:spPr>
        <p:txBody>
          <a:bodyPr/>
          <a:lstStyle/>
          <a:p>
            <a:r>
              <a:rPr lang="en-US" dirty="0"/>
              <a:t>Azure Application Insights </a:t>
            </a:r>
          </a:p>
          <a:p>
            <a:r>
              <a:rPr lang="en-US" dirty="0"/>
              <a:t>Azure Mobile Engagement </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9305621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Capture full stack trace</a:t>
            </a:r>
          </a:p>
          <a:p>
            <a:r>
              <a:rPr lang="en-US" dirty="0"/>
              <a:t>Collect additional data using properties and measurements</a:t>
            </a:r>
          </a:p>
        </p:txBody>
      </p:sp>
      <p:sp>
        <p:nvSpPr>
          <p:cNvPr id="3" name="Title 2"/>
          <p:cNvSpPr>
            <a:spLocks noGrp="1"/>
          </p:cNvSpPr>
          <p:nvPr>
            <p:ph type="title"/>
          </p:nvPr>
        </p:nvSpPr>
        <p:spPr/>
        <p:txBody>
          <a:bodyPr/>
          <a:lstStyle/>
          <a:p>
            <a:r>
              <a:rPr lang="en-US" dirty="0"/>
              <a:t>Exception</a:t>
            </a:r>
          </a:p>
        </p:txBody>
      </p:sp>
      <p:sp>
        <p:nvSpPr>
          <p:cNvPr id="9" name="Slide Number Placeholder 8"/>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20</a:t>
            </a:fld>
            <a:endParaRPr lang="en-US" dirty="0">
              <a:solidFill>
                <a:prstClr val="black">
                  <a:tint val="75000"/>
                </a:prstClr>
              </a:solidFill>
            </a:endParaRPr>
          </a:p>
        </p:txBody>
      </p:sp>
      <p:pic>
        <p:nvPicPr>
          <p:cNvPr id="4" name="Picture 3"/>
          <p:cNvPicPr>
            <a:picLocks noChangeAspect="1"/>
          </p:cNvPicPr>
          <p:nvPr/>
        </p:nvPicPr>
        <p:blipFill rotWithShape="1">
          <a:blip r:embed="rId3"/>
          <a:srcRect l="1155" t="1324" b="1795"/>
          <a:stretch/>
        </p:blipFill>
        <p:spPr>
          <a:xfrm>
            <a:off x="4234985" y="2682552"/>
            <a:ext cx="5490041" cy="3800798"/>
          </a:xfrm>
          <a:prstGeom prst="rect">
            <a:avLst/>
          </a:prstGeom>
        </p:spPr>
      </p:pic>
    </p:spTree>
    <p:extLst>
      <p:ext uri="{BB962C8B-B14F-4D97-AF65-F5344CB8AC3E}">
        <p14:creationId xmlns:p14="http://schemas.microsoft.com/office/powerpoint/2010/main" val="9727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72" dirty="0"/>
              <a:t>Application insights –360 overview of you app based on telemetry</a:t>
            </a:r>
          </a:p>
          <a:p>
            <a:r>
              <a:rPr lang="en-US" sz="3672" dirty="0"/>
              <a:t>Deployment in Azure is not prerequisites for your app</a:t>
            </a:r>
          </a:p>
          <a:p>
            <a:r>
              <a:rPr lang="en-US" sz="3672" dirty="0"/>
              <a:t>SDK for Java, C#,C++, JS, PHP, </a:t>
            </a:r>
            <a:r>
              <a:rPr lang="en-US" sz="3672" dirty="0" err="1"/>
              <a:t>ObjectiveC</a:t>
            </a:r>
            <a:endParaRPr lang="en-US" sz="3672" dirty="0"/>
          </a:p>
          <a:p>
            <a:endParaRPr lang="en-US" dirty="0"/>
          </a:p>
        </p:txBody>
      </p:sp>
      <p:sp>
        <p:nvSpPr>
          <p:cNvPr id="2" name="Title 1"/>
          <p:cNvSpPr>
            <a:spLocks noGrp="1"/>
          </p:cNvSpPr>
          <p:nvPr>
            <p:ph type="title"/>
          </p:nvPr>
        </p:nvSpPr>
        <p:spPr/>
        <p:txBody>
          <a:bodyPr/>
          <a:lstStyle/>
          <a:p>
            <a:r>
              <a:rPr lang="en-US" dirty="0"/>
              <a:t>Summary</a:t>
            </a:r>
          </a:p>
        </p:txBody>
      </p:sp>
      <p:sp>
        <p:nvSpPr>
          <p:cNvPr id="3" name="Slide Number Placeholder 2"/>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21</a:t>
            </a:fld>
            <a:endParaRPr lang="en-US" dirty="0">
              <a:solidFill>
                <a:prstClr val="black">
                  <a:tint val="75000"/>
                </a:prstClr>
              </a:solidFill>
            </a:endParaRPr>
          </a:p>
        </p:txBody>
      </p:sp>
    </p:spTree>
    <p:extLst>
      <p:ext uri="{BB962C8B-B14F-4D97-AF65-F5344CB8AC3E}">
        <p14:creationId xmlns:p14="http://schemas.microsoft.com/office/powerpoint/2010/main" val="14428173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2397"/>
            <a:ext cx="10724938" cy="5466510"/>
          </a:xfrm>
        </p:spPr>
        <p:txBody>
          <a:bodyPr>
            <a:noAutofit/>
          </a:bodyPr>
          <a:lstStyle/>
          <a:p>
            <a:pPr algn="ctr"/>
            <a:br>
              <a:rPr lang="en-US" sz="4488" dirty="0">
                <a:solidFill>
                  <a:srgbClr val="FF0000"/>
                </a:solidFill>
              </a:rPr>
            </a:br>
            <a:br>
              <a:rPr lang="en-US" sz="4488" dirty="0">
                <a:solidFill>
                  <a:srgbClr val="FF0000"/>
                </a:solidFill>
              </a:rPr>
            </a:br>
            <a:r>
              <a:rPr lang="en-US" sz="4488" dirty="0">
                <a:solidFill>
                  <a:srgbClr val="FF0000"/>
                </a:solidFill>
              </a:rPr>
              <a:t>69%</a:t>
            </a:r>
            <a:r>
              <a:rPr lang="en-US" sz="4488" dirty="0"/>
              <a:t> of users open an app &lt;10 times</a:t>
            </a:r>
            <a:br>
              <a:rPr lang="en-US" sz="4488" dirty="0"/>
            </a:br>
            <a:br>
              <a:rPr lang="en-US" sz="4488" dirty="0"/>
            </a:br>
            <a:r>
              <a:rPr lang="en-US" sz="4488" dirty="0">
                <a:solidFill>
                  <a:srgbClr val="FF0000"/>
                </a:solidFill>
              </a:rPr>
              <a:t>25%</a:t>
            </a:r>
            <a:r>
              <a:rPr lang="en-US" sz="4488" dirty="0"/>
              <a:t> of users use an app just once!</a:t>
            </a:r>
          </a:p>
        </p:txBody>
      </p:sp>
    </p:spTree>
    <p:extLst>
      <p:ext uri="{BB962C8B-B14F-4D97-AF65-F5344CB8AC3E}">
        <p14:creationId xmlns:p14="http://schemas.microsoft.com/office/powerpoint/2010/main" val="7516023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fontScale="92500" lnSpcReduction="10000"/>
          </a:bodyPr>
          <a:lstStyle/>
          <a:p>
            <a:pPr marL="0" indent="0" eaLnBrk="0" hangingPunct="0">
              <a:buNone/>
            </a:pPr>
            <a:r>
              <a:rPr lang="en-US" sz="2856" dirty="0"/>
              <a:t>90% of push notifications are read within 15 minutes after reception</a:t>
            </a:r>
          </a:p>
          <a:p>
            <a:pPr marL="0" indent="0" eaLnBrk="0" hangingPunct="0">
              <a:buNone/>
            </a:pPr>
            <a:endParaRPr lang="en-US" sz="2856" dirty="0"/>
          </a:p>
          <a:p>
            <a:pPr marL="0" indent="0" eaLnBrk="0" hangingPunct="0">
              <a:buNone/>
            </a:pPr>
            <a:r>
              <a:rPr lang="en-US" sz="2856" dirty="0"/>
              <a:t>Push notifications are 10 times more effective than marketing emails</a:t>
            </a:r>
          </a:p>
          <a:p>
            <a:pPr marL="0" indent="0" eaLnBrk="0" hangingPunct="0">
              <a:buNone/>
            </a:pPr>
            <a:endParaRPr lang="en-US" sz="2856" dirty="0"/>
          </a:p>
          <a:p>
            <a:pPr marL="0" indent="0" eaLnBrk="0" hangingPunct="0">
              <a:buNone/>
            </a:pPr>
            <a:r>
              <a:rPr lang="en-US" sz="2856" dirty="0"/>
              <a:t>Apps using notifications double their retention rate</a:t>
            </a:r>
          </a:p>
        </p:txBody>
      </p:sp>
      <p:sp>
        <p:nvSpPr>
          <p:cNvPr id="17" name="Title 16"/>
          <p:cNvSpPr>
            <a:spLocks noGrp="1"/>
          </p:cNvSpPr>
          <p:nvPr>
            <p:ph type="title"/>
          </p:nvPr>
        </p:nvSpPr>
        <p:spPr/>
        <p:txBody>
          <a:bodyPr/>
          <a:lstStyle/>
          <a:p>
            <a:r>
              <a:rPr lang="en-US" dirty="0"/>
              <a:t>Push Notifications</a:t>
            </a:r>
          </a:p>
        </p:txBody>
      </p:sp>
    </p:spTree>
    <p:extLst>
      <p:ext uri="{BB962C8B-B14F-4D97-AF65-F5344CB8AC3E}">
        <p14:creationId xmlns:p14="http://schemas.microsoft.com/office/powerpoint/2010/main" val="100749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8641" y="307759"/>
            <a:ext cx="11498999" cy="1070872"/>
          </a:xfrm>
        </p:spPr>
        <p:txBody>
          <a:bodyPr>
            <a:normAutofit fontScale="90000"/>
          </a:bodyPr>
          <a:lstStyle/>
          <a:p>
            <a:r>
              <a:rPr lang="en-US" sz="4399" dirty="0"/>
              <a:t>Azure Mobile Engagement is a SaaS delivered platform that enables: </a:t>
            </a:r>
          </a:p>
        </p:txBody>
      </p:sp>
      <p:sp>
        <p:nvSpPr>
          <p:cNvPr id="4" name="TextBox 3"/>
          <p:cNvSpPr txBox="1"/>
          <p:nvPr/>
        </p:nvSpPr>
        <p:spPr>
          <a:xfrm>
            <a:off x="308641" y="1912782"/>
            <a:ext cx="11199811" cy="3716319"/>
          </a:xfrm>
          <a:prstGeom prst="rect">
            <a:avLst/>
          </a:prstGeom>
          <a:noFill/>
        </p:spPr>
        <p:txBody>
          <a:bodyPr wrap="square" lIns="182854" tIns="146283" rIns="182854" bIns="146283" rtlCol="0">
            <a:spAutoFit/>
          </a:bodyPr>
          <a:lstStyle/>
          <a:p>
            <a:pPr marL="571390" indent="-571390">
              <a:lnSpc>
                <a:spcPct val="90000"/>
              </a:lnSpc>
              <a:spcAft>
                <a:spcPts val="600"/>
              </a:spcAft>
              <a:buFont typeface="Wingdings" panose="05000000000000000000" pitchFamily="2" charset="2"/>
              <a:buChar char="ü"/>
            </a:pPr>
            <a:r>
              <a:rPr lang="en-US" sz="4399" spc="-100" dirty="0">
                <a:ln w="3175">
                  <a:noFill/>
                </a:ln>
                <a:gradFill>
                  <a:gsLst>
                    <a:gs pos="75912">
                      <a:schemeClr val="tx1"/>
                    </a:gs>
                    <a:gs pos="34307">
                      <a:schemeClr val="tx1"/>
                    </a:gs>
                    <a:gs pos="43000">
                      <a:schemeClr val="tx1"/>
                    </a:gs>
                  </a:gsLst>
                  <a:lin ang="5400000" scaled="0"/>
                </a:gradFill>
                <a:latin typeface="+mj-lt"/>
                <a:cs typeface="Segoe UI" pitchFamily="34" charset="0"/>
              </a:rPr>
              <a:t>app user analytics</a:t>
            </a:r>
          </a:p>
          <a:p>
            <a:pPr marL="571390" indent="-571390">
              <a:lnSpc>
                <a:spcPct val="90000"/>
              </a:lnSpc>
              <a:spcAft>
                <a:spcPts val="600"/>
              </a:spcAft>
              <a:buFont typeface="Wingdings" panose="05000000000000000000" pitchFamily="2" charset="2"/>
              <a:buChar char="ü"/>
            </a:pPr>
            <a:endParaRPr lang="en-US" sz="4399" spc="-100" dirty="0">
              <a:ln w="3175">
                <a:noFill/>
              </a:ln>
              <a:gradFill>
                <a:gsLst>
                  <a:gs pos="75912">
                    <a:schemeClr val="tx1"/>
                  </a:gs>
                  <a:gs pos="34307">
                    <a:schemeClr val="tx1"/>
                  </a:gs>
                  <a:gs pos="43000">
                    <a:schemeClr val="tx1"/>
                  </a:gs>
                </a:gsLst>
                <a:lin ang="5400000" scaled="0"/>
              </a:gradFill>
              <a:latin typeface="+mj-lt"/>
              <a:cs typeface="Segoe UI" pitchFamily="34" charset="0"/>
            </a:endParaRPr>
          </a:p>
          <a:p>
            <a:pPr marL="571390" indent="-571390">
              <a:lnSpc>
                <a:spcPct val="90000"/>
              </a:lnSpc>
              <a:spcAft>
                <a:spcPts val="600"/>
              </a:spcAft>
              <a:buFont typeface="Wingdings" panose="05000000000000000000" pitchFamily="2" charset="2"/>
              <a:buChar char="ü"/>
            </a:pPr>
            <a:r>
              <a:rPr lang="en-US" sz="4399" spc="-100" dirty="0">
                <a:ln w="3175">
                  <a:noFill/>
                </a:ln>
                <a:gradFill>
                  <a:gsLst>
                    <a:gs pos="75912">
                      <a:schemeClr val="tx1"/>
                    </a:gs>
                    <a:gs pos="34307">
                      <a:schemeClr val="tx1"/>
                    </a:gs>
                    <a:gs pos="43000">
                      <a:schemeClr val="tx1"/>
                    </a:gs>
                  </a:gsLst>
                  <a:lin ang="5400000" scaled="0"/>
                </a:gradFill>
                <a:latin typeface="+mj-lt"/>
                <a:cs typeface="Segoe UI" pitchFamily="34" charset="0"/>
              </a:rPr>
              <a:t>fine-grain user segmentation</a:t>
            </a:r>
          </a:p>
          <a:p>
            <a:pPr marL="571390" indent="-571390">
              <a:lnSpc>
                <a:spcPct val="90000"/>
              </a:lnSpc>
              <a:spcAft>
                <a:spcPts val="600"/>
              </a:spcAft>
              <a:buFont typeface="Wingdings" panose="05000000000000000000" pitchFamily="2" charset="2"/>
              <a:buChar char="ü"/>
            </a:pPr>
            <a:endParaRPr lang="en-US" sz="4399" spc="-100" dirty="0">
              <a:ln w="3175">
                <a:noFill/>
              </a:ln>
              <a:gradFill>
                <a:gsLst>
                  <a:gs pos="75912">
                    <a:schemeClr val="tx1"/>
                  </a:gs>
                  <a:gs pos="34307">
                    <a:schemeClr val="tx1"/>
                  </a:gs>
                  <a:gs pos="43000">
                    <a:schemeClr val="tx1"/>
                  </a:gs>
                </a:gsLst>
                <a:lin ang="5400000" scaled="0"/>
              </a:gradFill>
              <a:latin typeface="+mj-lt"/>
              <a:cs typeface="Segoe UI" pitchFamily="34" charset="0"/>
            </a:endParaRPr>
          </a:p>
          <a:p>
            <a:pPr marL="571390" indent="-571390">
              <a:lnSpc>
                <a:spcPct val="90000"/>
              </a:lnSpc>
              <a:spcAft>
                <a:spcPts val="600"/>
              </a:spcAft>
              <a:buFont typeface="Wingdings" panose="05000000000000000000" pitchFamily="2" charset="2"/>
              <a:buChar char="ü"/>
            </a:pPr>
            <a:r>
              <a:rPr lang="en-US" sz="4399" spc="-100" dirty="0">
                <a:ln w="3175">
                  <a:noFill/>
                </a:ln>
                <a:gradFill>
                  <a:gsLst>
                    <a:gs pos="75912">
                      <a:schemeClr val="tx1"/>
                    </a:gs>
                    <a:gs pos="34307">
                      <a:schemeClr val="tx1"/>
                    </a:gs>
                    <a:gs pos="43000">
                      <a:schemeClr val="tx1"/>
                    </a:gs>
                  </a:gsLst>
                  <a:lin ang="5400000" scaled="0"/>
                </a:gradFill>
                <a:latin typeface="+mj-lt"/>
                <a:cs typeface="Segoe UI" pitchFamily="34" charset="0"/>
              </a:rPr>
              <a:t>contextually-aware smart push notifications</a:t>
            </a:r>
          </a:p>
        </p:txBody>
      </p:sp>
    </p:spTree>
    <p:extLst>
      <p:ext uri="{BB962C8B-B14F-4D97-AF65-F5344CB8AC3E}">
        <p14:creationId xmlns:p14="http://schemas.microsoft.com/office/powerpoint/2010/main" val="32520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0" name="Group 139"/>
          <p:cNvGrpSpPr/>
          <p:nvPr/>
        </p:nvGrpSpPr>
        <p:grpSpPr>
          <a:xfrm>
            <a:off x="2645" y="1440383"/>
            <a:ext cx="12432948" cy="5482689"/>
            <a:chOff x="0" y="1510281"/>
            <a:chExt cx="12436475" cy="5484244"/>
          </a:xfrm>
        </p:grpSpPr>
        <p:sp>
          <p:nvSpPr>
            <p:cNvPr id="139" name="Rectangle 138"/>
            <p:cNvSpPr/>
            <p:nvPr/>
          </p:nvSpPr>
          <p:spPr bwMode="auto">
            <a:xfrm>
              <a:off x="0" y="3968842"/>
              <a:ext cx="12436475" cy="302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17" name="Group 116"/>
            <p:cNvGrpSpPr/>
            <p:nvPr/>
          </p:nvGrpSpPr>
          <p:grpSpPr>
            <a:xfrm>
              <a:off x="4656" y="1844288"/>
              <a:ext cx="6298714" cy="2263580"/>
              <a:chOff x="5263648" y="2700365"/>
              <a:chExt cx="6298714" cy="3664393"/>
            </a:xfrm>
            <a:solidFill>
              <a:schemeClr val="bg1">
                <a:lumMod val="95000"/>
              </a:schemeClr>
            </a:solidFill>
          </p:grpSpPr>
          <p:sp>
            <p:nvSpPr>
              <p:cNvPr id="118" name="Rectangle 117"/>
              <p:cNvSpPr/>
              <p:nvPr/>
            </p:nvSpPr>
            <p:spPr bwMode="auto">
              <a:xfrm>
                <a:off x="6532870" y="2700365"/>
                <a:ext cx="1300112" cy="36643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19" name="Rectangle 118"/>
              <p:cNvSpPr/>
              <p:nvPr/>
            </p:nvSpPr>
            <p:spPr bwMode="auto">
              <a:xfrm>
                <a:off x="5519154" y="3675381"/>
                <a:ext cx="1389443" cy="26893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0" name="Rectangle 119"/>
              <p:cNvSpPr/>
              <p:nvPr/>
            </p:nvSpPr>
            <p:spPr bwMode="auto">
              <a:xfrm>
                <a:off x="5949158" y="3522667"/>
                <a:ext cx="335321" cy="29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1" name="Rectangle 120"/>
              <p:cNvSpPr/>
              <p:nvPr/>
            </p:nvSpPr>
            <p:spPr bwMode="auto">
              <a:xfrm>
                <a:off x="5895577" y="3478732"/>
                <a:ext cx="442483" cy="91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2" name="Rectangle 121"/>
              <p:cNvSpPr/>
              <p:nvPr/>
            </p:nvSpPr>
            <p:spPr bwMode="auto">
              <a:xfrm>
                <a:off x="5263648" y="4885090"/>
                <a:ext cx="2156367" cy="147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3" name="Rectangle 122"/>
              <p:cNvSpPr/>
              <p:nvPr/>
            </p:nvSpPr>
            <p:spPr bwMode="auto">
              <a:xfrm>
                <a:off x="8731390" y="4237122"/>
                <a:ext cx="2753589" cy="21276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4" name="Rectangle 123"/>
              <p:cNvSpPr/>
              <p:nvPr/>
            </p:nvSpPr>
            <p:spPr bwMode="auto">
              <a:xfrm>
                <a:off x="7710093" y="3018847"/>
                <a:ext cx="1388613" cy="33459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5" name="Rectangle 124"/>
              <p:cNvSpPr/>
              <p:nvPr/>
            </p:nvSpPr>
            <p:spPr bwMode="auto">
              <a:xfrm>
                <a:off x="8808773" y="4179559"/>
                <a:ext cx="2753589" cy="1675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6" name="Rectangle 125"/>
              <p:cNvSpPr/>
              <p:nvPr/>
            </p:nvSpPr>
            <p:spPr bwMode="auto">
              <a:xfrm>
                <a:off x="9388784" y="3935703"/>
                <a:ext cx="887145" cy="6646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grpSp>
          <p:nvGrpSpPr>
            <p:cNvPr id="127" name="Group 126"/>
            <p:cNvGrpSpPr/>
            <p:nvPr/>
          </p:nvGrpSpPr>
          <p:grpSpPr>
            <a:xfrm>
              <a:off x="6097264" y="1787122"/>
              <a:ext cx="6339211" cy="2263579"/>
              <a:chOff x="5125054" y="2700365"/>
              <a:chExt cx="6339211" cy="3664391"/>
            </a:xfrm>
            <a:solidFill>
              <a:schemeClr val="bg1">
                <a:lumMod val="95000"/>
              </a:schemeClr>
            </a:solidFill>
          </p:grpSpPr>
          <p:sp>
            <p:nvSpPr>
              <p:cNvPr id="128" name="Rectangle 127"/>
              <p:cNvSpPr/>
              <p:nvPr/>
            </p:nvSpPr>
            <p:spPr bwMode="auto">
              <a:xfrm>
                <a:off x="6532870" y="2700365"/>
                <a:ext cx="2281760" cy="36643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29" name="Rectangle 128"/>
              <p:cNvSpPr/>
              <p:nvPr/>
            </p:nvSpPr>
            <p:spPr bwMode="auto">
              <a:xfrm>
                <a:off x="5757134" y="3675381"/>
                <a:ext cx="1151463" cy="26893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0" name="Rectangle 129"/>
              <p:cNvSpPr/>
              <p:nvPr/>
            </p:nvSpPr>
            <p:spPr bwMode="auto">
              <a:xfrm>
                <a:off x="5949158" y="3522667"/>
                <a:ext cx="335321" cy="2914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1" name="Rectangle 130"/>
              <p:cNvSpPr/>
              <p:nvPr/>
            </p:nvSpPr>
            <p:spPr bwMode="auto">
              <a:xfrm>
                <a:off x="5895577" y="3478732"/>
                <a:ext cx="442483" cy="91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2" name="Rectangle 131"/>
              <p:cNvSpPr/>
              <p:nvPr/>
            </p:nvSpPr>
            <p:spPr bwMode="auto">
              <a:xfrm>
                <a:off x="5125054" y="4885090"/>
                <a:ext cx="2294961" cy="147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3" name="Rectangle 132"/>
              <p:cNvSpPr/>
              <p:nvPr/>
            </p:nvSpPr>
            <p:spPr bwMode="auto">
              <a:xfrm>
                <a:off x="8731391" y="4237121"/>
                <a:ext cx="2732874" cy="21276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6" name="Rectangle 135"/>
              <p:cNvSpPr/>
              <p:nvPr/>
            </p:nvSpPr>
            <p:spPr bwMode="auto">
              <a:xfrm>
                <a:off x="9388784" y="3935703"/>
                <a:ext cx="887145" cy="6646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
          <p:nvSpPr>
            <p:cNvPr id="137" name="Rectangle 136"/>
            <p:cNvSpPr/>
            <p:nvPr/>
          </p:nvSpPr>
          <p:spPr bwMode="auto">
            <a:xfrm>
              <a:off x="7667871" y="1568030"/>
              <a:ext cx="450861" cy="3093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38" name="Rectangle 137"/>
            <p:cNvSpPr/>
            <p:nvPr/>
          </p:nvSpPr>
          <p:spPr bwMode="auto">
            <a:xfrm>
              <a:off x="7592179" y="1510281"/>
              <a:ext cx="581638" cy="997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
        <p:nvSpPr>
          <p:cNvPr id="110" name="Freeform 279"/>
          <p:cNvSpPr>
            <a:spLocks/>
          </p:cNvSpPr>
          <p:nvPr/>
        </p:nvSpPr>
        <p:spPr bwMode="auto">
          <a:xfrm>
            <a:off x="6214551" y="2607458"/>
            <a:ext cx="1539888" cy="1011765"/>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82828" tIns="182828" rIns="182828" bIns="182828" numCol="1" anchor="ctr" anchorCtr="0" compatLnSpc="1">
            <a:prstTxWarp prst="textNoShape">
              <a:avLst/>
            </a:prstTxWarp>
          </a:bodyPr>
          <a:lstStyle/>
          <a:p>
            <a:endParaRPr lang="en-US" sz="1198" dirty="0"/>
          </a:p>
        </p:txBody>
      </p:sp>
      <p:sp>
        <p:nvSpPr>
          <p:cNvPr id="2" name="Title 1"/>
          <p:cNvSpPr>
            <a:spLocks noGrp="1"/>
          </p:cNvSpPr>
          <p:nvPr>
            <p:ph type="title"/>
          </p:nvPr>
        </p:nvSpPr>
        <p:spPr/>
        <p:txBody>
          <a:bodyPr/>
          <a:lstStyle/>
          <a:p>
            <a:r>
              <a:rPr lang="en-US" dirty="0">
                <a:solidFill>
                  <a:schemeClr val="tx1"/>
                </a:solidFill>
              </a:rPr>
              <a:t>How Azure Mobile Engagement works</a:t>
            </a:r>
            <a:endParaRPr lang="en-US" sz="2800" dirty="0">
              <a:solidFill>
                <a:schemeClr val="tx1"/>
              </a:solidFill>
            </a:endParaRPr>
          </a:p>
        </p:txBody>
      </p:sp>
      <p:sp>
        <p:nvSpPr>
          <p:cNvPr id="28" name="Rectangle 27"/>
          <p:cNvSpPr/>
          <p:nvPr/>
        </p:nvSpPr>
        <p:spPr>
          <a:xfrm>
            <a:off x="8589446" y="5497228"/>
            <a:ext cx="3120993" cy="408017"/>
          </a:xfrm>
          <a:prstGeom prst="rect">
            <a:avLst/>
          </a:prstGeom>
        </p:spPr>
        <p:txBody>
          <a:bodyPr wrap="square" anchor="ctr">
            <a:spAutoFit/>
          </a:bodyPr>
          <a:lstStyle/>
          <a:p>
            <a:pPr algn="ctr"/>
            <a:r>
              <a:rPr lang="en-US" sz="2000" dirty="0">
                <a:latin typeface="+mj-lt"/>
              </a:rPr>
              <a:t>Your Frontend</a:t>
            </a:r>
          </a:p>
        </p:txBody>
      </p:sp>
      <p:grpSp>
        <p:nvGrpSpPr>
          <p:cNvPr id="109" name="Group 108"/>
          <p:cNvGrpSpPr/>
          <p:nvPr/>
        </p:nvGrpSpPr>
        <p:grpSpPr>
          <a:xfrm>
            <a:off x="4312294" y="2909995"/>
            <a:ext cx="3261195" cy="2900430"/>
            <a:chOff x="3966297" y="2786341"/>
            <a:chExt cx="3262119" cy="2901252"/>
          </a:xfrm>
        </p:grpSpPr>
        <p:grpSp>
          <p:nvGrpSpPr>
            <p:cNvPr id="36" name="Group 35"/>
            <p:cNvGrpSpPr/>
            <p:nvPr/>
          </p:nvGrpSpPr>
          <p:grpSpPr>
            <a:xfrm>
              <a:off x="4050761" y="2786341"/>
              <a:ext cx="3096374" cy="1968558"/>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Rectangle 45"/>
              <p:cNvSpPr/>
              <p:nvPr/>
            </p:nvSpPr>
            <p:spPr>
              <a:xfrm>
                <a:off x="4394600" y="3082203"/>
                <a:ext cx="2983811" cy="722081"/>
              </a:xfrm>
              <a:prstGeom prst="rect">
                <a:avLst/>
              </a:prstGeom>
              <a:noFill/>
            </p:spPr>
            <p:txBody>
              <a:bodyPr wrap="square" anchor="ctr">
                <a:spAutoFit/>
              </a:bodyPr>
              <a:lstStyle/>
              <a:p>
                <a:pPr algn="ctr"/>
                <a:r>
                  <a:rPr lang="en-US" sz="2000" dirty="0">
                    <a:solidFill>
                      <a:schemeClr val="bg1"/>
                    </a:solidFill>
                    <a:latin typeface="+mj-lt"/>
                  </a:rPr>
                  <a:t>Azure Mobile Engagement Platform</a:t>
                </a:r>
              </a:p>
            </p:txBody>
          </p:sp>
        </p:grpSp>
        <p:grpSp>
          <p:nvGrpSpPr>
            <p:cNvPr id="37" name="Group 36"/>
            <p:cNvGrpSpPr/>
            <p:nvPr/>
          </p:nvGrpSpPr>
          <p:grpSpPr>
            <a:xfrm>
              <a:off x="4427475" y="4418233"/>
              <a:ext cx="2332672" cy="963901"/>
              <a:chOff x="3995950" y="4706100"/>
              <a:chExt cx="2332672" cy="963901"/>
            </a:xfrm>
          </p:grpSpPr>
          <p:cxnSp>
            <p:nvCxnSpPr>
              <p:cNvPr id="41" name="Straight Connector 40"/>
              <p:cNvCxnSpPr/>
              <p:nvPr/>
            </p:nvCxnSpPr>
            <p:spPr>
              <a:xfrm>
                <a:off x="5162286" y="4706100"/>
                <a:ext cx="0" cy="9639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995950" y="5389760"/>
                <a:ext cx="23326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328622" y="5396548"/>
                <a:ext cx="0" cy="27345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995950" y="5396548"/>
                <a:ext cx="0" cy="27345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3966297" y="5373775"/>
              <a:ext cx="927753" cy="313817"/>
            </a:xfrm>
            <a:prstGeom prst="rect">
              <a:avLst/>
            </a:prstGeom>
          </p:spPr>
          <p:txBody>
            <a:bodyPr wrap="square" anchor="ctr">
              <a:spAutoFit/>
            </a:bodyPr>
            <a:lstStyle/>
            <a:p>
              <a:pPr algn="ctr"/>
              <a:r>
                <a:rPr lang="en-US" sz="1398" dirty="0">
                  <a:latin typeface="Segoe UI" panose="020B0502040204020203" pitchFamily="34" charset="0"/>
                  <a:ea typeface="Segoe UI" panose="020B0502040204020203" pitchFamily="34" charset="0"/>
                  <a:cs typeface="Segoe UI" panose="020B0502040204020203" pitchFamily="34" charset="0"/>
                </a:rPr>
                <a:t>Analyze</a:t>
              </a:r>
            </a:p>
          </p:txBody>
        </p:sp>
        <p:sp>
          <p:nvSpPr>
            <p:cNvPr id="39" name="Rectangle 38"/>
            <p:cNvSpPr/>
            <p:nvPr/>
          </p:nvSpPr>
          <p:spPr>
            <a:xfrm>
              <a:off x="5132632" y="5373776"/>
              <a:ext cx="927753" cy="313817"/>
            </a:xfrm>
            <a:prstGeom prst="rect">
              <a:avLst/>
            </a:prstGeom>
          </p:spPr>
          <p:txBody>
            <a:bodyPr wrap="square" anchor="ctr">
              <a:spAutoFit/>
            </a:bodyPr>
            <a:lstStyle/>
            <a:p>
              <a:pPr algn="ctr"/>
              <a:r>
                <a:rPr lang="en-US" sz="1398" dirty="0">
                  <a:latin typeface="Segoe UI" panose="020B0502040204020203" pitchFamily="34" charset="0"/>
                  <a:ea typeface="Segoe UI" panose="020B0502040204020203" pitchFamily="34" charset="0"/>
                  <a:cs typeface="Segoe UI" panose="020B0502040204020203" pitchFamily="34" charset="0"/>
                </a:rPr>
                <a:t>Segment</a:t>
              </a:r>
            </a:p>
          </p:txBody>
        </p:sp>
        <p:sp>
          <p:nvSpPr>
            <p:cNvPr id="40" name="Rectangle 39"/>
            <p:cNvSpPr/>
            <p:nvPr/>
          </p:nvSpPr>
          <p:spPr>
            <a:xfrm>
              <a:off x="6300663" y="5373776"/>
              <a:ext cx="927753" cy="313817"/>
            </a:xfrm>
            <a:prstGeom prst="rect">
              <a:avLst/>
            </a:prstGeom>
          </p:spPr>
          <p:txBody>
            <a:bodyPr wrap="square" anchor="ctr">
              <a:spAutoFit/>
            </a:bodyPr>
            <a:lstStyle/>
            <a:p>
              <a:pPr algn="ctr"/>
              <a:r>
                <a:rPr lang="en-US" sz="1398" dirty="0">
                  <a:latin typeface="Segoe UI" panose="020B0502040204020203" pitchFamily="34" charset="0"/>
                  <a:ea typeface="Segoe UI" panose="020B0502040204020203" pitchFamily="34" charset="0"/>
                  <a:cs typeface="Segoe UI" panose="020B0502040204020203" pitchFamily="34" charset="0"/>
                </a:rPr>
                <a:t>Push</a:t>
              </a:r>
            </a:p>
          </p:txBody>
        </p:sp>
      </p:grpSp>
      <p:sp>
        <p:nvSpPr>
          <p:cNvPr id="53" name="Rectangle 52"/>
          <p:cNvSpPr/>
          <p:nvPr/>
        </p:nvSpPr>
        <p:spPr>
          <a:xfrm>
            <a:off x="2388382" y="3519262"/>
            <a:ext cx="1703463" cy="282343"/>
          </a:xfrm>
          <a:prstGeom prst="rect">
            <a:avLst/>
          </a:prstGeom>
        </p:spPr>
        <p:txBody>
          <a:bodyPr wrap="square" anchor="ctr">
            <a:spAutoFit/>
          </a:bodyPr>
          <a:lstStyle/>
          <a:p>
            <a:pPr algn="ctr"/>
            <a:r>
              <a:rPr lang="en-US" sz="1198" dirty="0"/>
              <a:t>Collect Data</a:t>
            </a:r>
          </a:p>
        </p:txBody>
      </p:sp>
      <p:sp>
        <p:nvSpPr>
          <p:cNvPr id="54" name="Rectangle 53"/>
          <p:cNvSpPr/>
          <p:nvPr/>
        </p:nvSpPr>
        <p:spPr>
          <a:xfrm>
            <a:off x="2411004" y="4241127"/>
            <a:ext cx="1658222" cy="461024"/>
          </a:xfrm>
          <a:prstGeom prst="rect">
            <a:avLst/>
          </a:prstGeom>
        </p:spPr>
        <p:txBody>
          <a:bodyPr wrap="square" anchor="ctr">
            <a:spAutoFit/>
          </a:bodyPr>
          <a:lstStyle/>
          <a:p>
            <a:pPr algn="ctr"/>
            <a:r>
              <a:rPr lang="en-US" sz="1198" dirty="0"/>
              <a:t>Push communications &amp; in-app messaging</a:t>
            </a:r>
          </a:p>
        </p:txBody>
      </p:sp>
      <p:sp>
        <p:nvSpPr>
          <p:cNvPr id="56" name="Rectangle 55"/>
          <p:cNvSpPr/>
          <p:nvPr/>
        </p:nvSpPr>
        <p:spPr>
          <a:xfrm>
            <a:off x="-196142" y="5841905"/>
            <a:ext cx="3183152" cy="721875"/>
          </a:xfrm>
          <a:prstGeom prst="rect">
            <a:avLst/>
          </a:prstGeom>
        </p:spPr>
        <p:txBody>
          <a:bodyPr wrap="square" anchor="ctr">
            <a:spAutoFit/>
          </a:bodyPr>
          <a:lstStyle/>
          <a:p>
            <a:pPr algn="ctr"/>
            <a:r>
              <a:rPr lang="en-US" sz="2000" dirty="0">
                <a:latin typeface="+mj-lt"/>
              </a:rPr>
              <a:t>Customer</a:t>
            </a:r>
          </a:p>
          <a:p>
            <a:pPr algn="ctr"/>
            <a:r>
              <a:rPr lang="en-US" sz="2000" dirty="0">
                <a:latin typeface="+mj-lt"/>
              </a:rPr>
              <a:t>Applications</a:t>
            </a:r>
          </a:p>
        </p:txBody>
      </p:sp>
      <p:grpSp>
        <p:nvGrpSpPr>
          <p:cNvPr id="105" name="Group 104"/>
          <p:cNvGrpSpPr/>
          <p:nvPr/>
        </p:nvGrpSpPr>
        <p:grpSpPr>
          <a:xfrm>
            <a:off x="535187" y="2701584"/>
            <a:ext cx="1703123" cy="3077650"/>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91414" tIns="45706" rIns="91414" bIns="45706" numCol="1" anchor="t" anchorCtr="0" compatLnSpc="1">
                <a:prstTxWarp prst="textNoShape">
                  <a:avLst/>
                </a:prstTxWarp>
              </a:bodyPr>
              <a:lstStyle/>
              <a:p>
                <a:endParaRPr lang="en-US"/>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endParaRPr lang="en-US"/>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endParaRPr lang="en-US"/>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endParaRPr lang="en-US"/>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endParaRPr lang="en-US"/>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endParaRPr lang="en-US"/>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tx1"/>
                  </a:solidFill>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91414" tIns="45706" rIns="91414" bIns="45706" numCol="1" anchor="t" anchorCtr="0" compatLnSpc="1">
              <a:prstTxWarp prst="textNoShape">
                <a:avLst/>
              </a:prstTxWarp>
            </a:bodyPr>
            <a:lstStyle/>
            <a:p>
              <a:endParaRPr lang="en-US"/>
            </a:p>
          </p:txBody>
        </p:sp>
      </p:grpSp>
      <p:sp>
        <p:nvSpPr>
          <p:cNvPr id="68" name="Rectangle 5"/>
          <p:cNvSpPr>
            <a:spLocks noChangeArrowheads="1"/>
          </p:cNvSpPr>
          <p:nvPr/>
        </p:nvSpPr>
        <p:spPr bwMode="auto">
          <a:xfrm>
            <a:off x="8606136" y="3063562"/>
            <a:ext cx="3134241" cy="2165593"/>
          </a:xfrm>
          <a:prstGeom prst="rect">
            <a:avLst/>
          </a:prstGeom>
          <a:solidFill>
            <a:srgbClr val="000000"/>
          </a:solidFill>
          <a:ln>
            <a:noFill/>
          </a:ln>
        </p:spPr>
        <p:txBody>
          <a:bodyPr vert="horz" wrap="square" lIns="91414" tIns="45706" rIns="91414" bIns="45706" numCol="1" anchor="t" anchorCtr="0" compatLnSpc="1">
            <a:prstTxWarp prst="textNoShape">
              <a:avLst/>
            </a:prstTxWarp>
          </a:bodyPr>
          <a:lstStyle/>
          <a:p>
            <a:endParaRPr lang="en-US"/>
          </a:p>
        </p:txBody>
      </p:sp>
      <p:sp>
        <p:nvSpPr>
          <p:cNvPr id="69" name="Oval 6"/>
          <p:cNvSpPr>
            <a:spLocks noChangeArrowheads="1"/>
          </p:cNvSpPr>
          <p:nvPr/>
        </p:nvSpPr>
        <p:spPr bwMode="auto">
          <a:xfrm>
            <a:off x="10138289" y="3110989"/>
            <a:ext cx="69935" cy="7074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endParaRPr lang="en-US"/>
          </a:p>
        </p:txBody>
      </p:sp>
      <p:sp>
        <p:nvSpPr>
          <p:cNvPr id="70" name="Rectangle 7"/>
          <p:cNvSpPr>
            <a:spLocks noChangeArrowheads="1"/>
          </p:cNvSpPr>
          <p:nvPr/>
        </p:nvSpPr>
        <p:spPr bwMode="auto">
          <a:xfrm>
            <a:off x="8721890" y="3228352"/>
            <a:ext cx="2926042" cy="1906752"/>
          </a:xfrm>
          <a:prstGeom prst="rect">
            <a:avLst/>
          </a:prstGeom>
          <a:solidFill>
            <a:schemeClr val="accent2"/>
          </a:solidFill>
          <a:ln>
            <a:noFill/>
          </a:ln>
        </p:spPr>
        <p:txBody>
          <a:bodyPr vert="horz" wrap="square" lIns="91414" tIns="45706" rIns="91414" bIns="45706" numCol="1" anchor="t" anchorCtr="0" compatLnSpc="1">
            <a:prstTxWarp prst="textNoShape">
              <a:avLst/>
            </a:prstTxWarp>
          </a:bodyPr>
          <a:lstStyle/>
          <a:p>
            <a:endParaRPr lang="en-US"/>
          </a:p>
        </p:txBody>
      </p:sp>
      <p:sp>
        <p:nvSpPr>
          <p:cNvPr id="71" name="Freeform 8"/>
          <p:cNvSpPr>
            <a:spLocks/>
          </p:cNvSpPr>
          <p:nvPr/>
        </p:nvSpPr>
        <p:spPr bwMode="auto">
          <a:xfrm>
            <a:off x="8118193" y="5252465"/>
            <a:ext cx="4063500" cy="164792"/>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91414" tIns="45706" rIns="91414" bIns="45706" numCol="1" anchor="t" anchorCtr="0" compatLnSpc="1">
            <a:prstTxWarp prst="textNoShape">
              <a:avLst/>
            </a:prstTxWarp>
          </a:bodyPr>
          <a:lstStyle/>
          <a:p>
            <a:endParaRPr lang="en-US"/>
          </a:p>
        </p:txBody>
      </p:sp>
      <p:sp>
        <p:nvSpPr>
          <p:cNvPr id="106" name="Rectangle 7"/>
          <p:cNvSpPr>
            <a:spLocks noChangeArrowheads="1"/>
          </p:cNvSpPr>
          <p:nvPr/>
        </p:nvSpPr>
        <p:spPr bwMode="auto">
          <a:xfrm>
            <a:off x="8793948" y="3313050"/>
            <a:ext cx="2783508" cy="491178"/>
          </a:xfrm>
          <a:prstGeom prst="rect">
            <a:avLst/>
          </a:prstGeom>
          <a:solidFill>
            <a:schemeClr val="bg1"/>
          </a:solidFill>
          <a:ln>
            <a:noFill/>
          </a:ln>
        </p:spPr>
        <p:txBody>
          <a:bodyPr vert="horz" wrap="square" lIns="91414" tIns="45706" rIns="91414" bIns="45706" numCol="1" anchor="t" anchorCtr="0" compatLnSpc="1">
            <a:prstTxWarp prst="textNoShape">
              <a:avLst/>
            </a:prstTxWarp>
          </a:bodyPr>
          <a:lstStyle/>
          <a:p>
            <a:endParaRPr lang="en-US"/>
          </a:p>
        </p:txBody>
      </p:sp>
      <p:sp>
        <p:nvSpPr>
          <p:cNvPr id="111" name="Freeform 279"/>
          <p:cNvSpPr>
            <a:spLocks/>
          </p:cNvSpPr>
          <p:nvPr/>
        </p:nvSpPr>
        <p:spPr bwMode="auto">
          <a:xfrm flipH="1">
            <a:off x="4106712" y="4332040"/>
            <a:ext cx="1021788" cy="671355"/>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82828" tIns="182828" rIns="182828" bIns="182828" numCol="1" anchor="ctr" anchorCtr="0" compatLnSpc="1">
            <a:prstTxWarp prst="textNoShape">
              <a:avLst/>
            </a:prstTxWarp>
          </a:bodyPr>
          <a:lstStyle/>
          <a:p>
            <a:endParaRPr lang="en-US" sz="1198" dirty="0"/>
          </a:p>
        </p:txBody>
      </p:sp>
      <p:cxnSp>
        <p:nvCxnSpPr>
          <p:cNvPr id="112" name="Straight Arrow Connector 111"/>
          <p:cNvCxnSpPr/>
          <p:nvPr/>
        </p:nvCxnSpPr>
        <p:spPr>
          <a:xfrm>
            <a:off x="2406755" y="3888878"/>
            <a:ext cx="1802075"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2367271" y="4126343"/>
            <a:ext cx="1802075"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7605221" y="4035632"/>
            <a:ext cx="888141" cy="0"/>
          </a:xfrm>
          <a:prstGeom prst="straightConnector1">
            <a:avLst/>
          </a:prstGeom>
          <a:ln w="19050">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8797397" y="3900498"/>
            <a:ext cx="2781208" cy="4951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46" name="Rectangle 145"/>
          <p:cNvSpPr/>
          <p:nvPr/>
        </p:nvSpPr>
        <p:spPr bwMode="auto">
          <a:xfrm>
            <a:off x="8802508" y="4491966"/>
            <a:ext cx="2772685" cy="4941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147" name="TextBox 146"/>
          <p:cNvSpPr txBox="1"/>
          <p:nvPr/>
        </p:nvSpPr>
        <p:spPr>
          <a:xfrm>
            <a:off x="8693652" y="3302768"/>
            <a:ext cx="784287" cy="489225"/>
          </a:xfrm>
          <a:prstGeom prst="rect">
            <a:avLst/>
          </a:prstGeom>
          <a:noFill/>
        </p:spPr>
        <p:txBody>
          <a:bodyPr wrap="none" lIns="182828" tIns="146262" rIns="182828" bIns="146262" rtlCol="0">
            <a:spAutoFit/>
          </a:bodyPr>
          <a:lstStyle/>
          <a:p>
            <a:pPr>
              <a:lnSpc>
                <a:spcPct val="90000"/>
              </a:lnSpc>
              <a:spcAft>
                <a:spcPts val="600"/>
              </a:spcAft>
            </a:pPr>
            <a:r>
              <a:rPr lang="en-US" sz="1398" dirty="0">
                <a:latin typeface="Segoe UI Semibold" panose="020B0702040204020203" pitchFamily="34" charset="0"/>
              </a:rPr>
              <a:t>CMO</a:t>
            </a:r>
          </a:p>
        </p:txBody>
      </p:sp>
      <p:sp>
        <p:nvSpPr>
          <p:cNvPr id="148" name="TextBox 147"/>
          <p:cNvSpPr txBox="1"/>
          <p:nvPr/>
        </p:nvSpPr>
        <p:spPr>
          <a:xfrm>
            <a:off x="8693652" y="3915236"/>
            <a:ext cx="1185116" cy="489225"/>
          </a:xfrm>
          <a:prstGeom prst="rect">
            <a:avLst/>
          </a:prstGeom>
          <a:noFill/>
        </p:spPr>
        <p:txBody>
          <a:bodyPr wrap="none" lIns="182828" tIns="146262" rIns="182828" bIns="146262" rtlCol="0">
            <a:spAutoFit/>
          </a:bodyPr>
          <a:lstStyle/>
          <a:p>
            <a:pPr>
              <a:lnSpc>
                <a:spcPct val="90000"/>
              </a:lnSpc>
              <a:spcAft>
                <a:spcPts val="600"/>
              </a:spcAft>
            </a:pPr>
            <a:r>
              <a:rPr lang="en-US" sz="1398" dirty="0">
                <a:latin typeface="Segoe UI Semibold" panose="020B0702040204020203" pitchFamily="34" charset="0"/>
              </a:rPr>
              <a:t>Marketers</a:t>
            </a:r>
          </a:p>
        </p:txBody>
      </p:sp>
      <p:sp>
        <p:nvSpPr>
          <p:cNvPr id="149" name="TextBox 148"/>
          <p:cNvSpPr txBox="1"/>
          <p:nvPr/>
        </p:nvSpPr>
        <p:spPr>
          <a:xfrm>
            <a:off x="8693652" y="4511890"/>
            <a:ext cx="1294196" cy="492982"/>
          </a:xfrm>
          <a:prstGeom prst="rect">
            <a:avLst/>
          </a:prstGeom>
          <a:noFill/>
        </p:spPr>
        <p:txBody>
          <a:bodyPr wrap="none" lIns="182828" tIns="146262" rIns="182828" bIns="146262" rtlCol="0">
            <a:spAutoFit/>
          </a:bodyPr>
          <a:lstStyle/>
          <a:p>
            <a:pPr>
              <a:lnSpc>
                <a:spcPct val="90000"/>
              </a:lnSpc>
              <a:spcAft>
                <a:spcPts val="600"/>
              </a:spcAft>
            </a:pPr>
            <a:r>
              <a:rPr lang="en-US" sz="1398" dirty="0">
                <a:latin typeface="Segoe UI Semibold" panose="020B0702040204020203" pitchFamily="34" charset="0"/>
              </a:rPr>
              <a:t>Developers</a:t>
            </a:r>
          </a:p>
        </p:txBody>
      </p:sp>
      <p:sp>
        <p:nvSpPr>
          <p:cNvPr id="150" name="TextBox 149"/>
          <p:cNvSpPr txBox="1"/>
          <p:nvPr/>
        </p:nvSpPr>
        <p:spPr>
          <a:xfrm>
            <a:off x="9710935" y="3267929"/>
            <a:ext cx="998669" cy="588880"/>
          </a:xfrm>
          <a:prstGeom prst="rect">
            <a:avLst/>
          </a:prstGeom>
          <a:noFill/>
        </p:spPr>
        <p:txBody>
          <a:bodyPr wrap="none" lIns="182828" tIns="146262" rIns="182828" bIns="146262" rtlCol="0">
            <a:spAutoFit/>
          </a:bodyPr>
          <a:lstStyle/>
          <a:p>
            <a:pPr indent="-60303">
              <a:lnSpc>
                <a:spcPct val="90000"/>
              </a:lnSpc>
              <a:spcAft>
                <a:spcPts val="300"/>
              </a:spcAft>
              <a:buFont typeface="Arial" panose="020B0604020202020204" pitchFamily="34" charset="0"/>
              <a:buChar char="•"/>
            </a:pPr>
            <a:r>
              <a:rPr lang="en-US" sz="900" dirty="0"/>
              <a:t>Insights</a:t>
            </a:r>
          </a:p>
          <a:p>
            <a:pPr indent="-60303">
              <a:lnSpc>
                <a:spcPct val="90000"/>
              </a:lnSpc>
              <a:spcAft>
                <a:spcPts val="300"/>
              </a:spcAft>
              <a:buFont typeface="Arial" panose="020B0604020202020204" pitchFamily="34" charset="0"/>
              <a:buChar char="•"/>
            </a:pPr>
            <a:r>
              <a:rPr lang="en-US" sz="900" dirty="0"/>
              <a:t>Dashboard</a:t>
            </a:r>
          </a:p>
        </p:txBody>
      </p:sp>
      <p:sp>
        <p:nvSpPr>
          <p:cNvPr id="151" name="TextBox 150"/>
          <p:cNvSpPr txBox="1"/>
          <p:nvPr/>
        </p:nvSpPr>
        <p:spPr>
          <a:xfrm>
            <a:off x="9710938" y="3805756"/>
            <a:ext cx="1511018" cy="588839"/>
          </a:xfrm>
          <a:prstGeom prst="rect">
            <a:avLst/>
          </a:prstGeom>
          <a:noFill/>
        </p:spPr>
        <p:txBody>
          <a:bodyPr wrap="square" lIns="182828" tIns="146262" rIns="182828" bIns="146262" rtlCol="0">
            <a:spAutoFit/>
          </a:bodyPr>
          <a:lstStyle/>
          <a:p>
            <a:pPr indent="-60303">
              <a:lnSpc>
                <a:spcPct val="90000"/>
              </a:lnSpc>
              <a:spcAft>
                <a:spcPts val="300"/>
              </a:spcAft>
              <a:buFont typeface="Arial" panose="020B0604020202020204" pitchFamily="34" charset="0"/>
              <a:buChar char="•"/>
              <a:tabLst>
                <a:tab pos="287227" algn="l"/>
              </a:tabLst>
            </a:pPr>
            <a:r>
              <a:rPr lang="en-US" sz="900" dirty="0"/>
              <a:t>Data mining</a:t>
            </a:r>
          </a:p>
          <a:p>
            <a:pPr indent="-60303">
              <a:lnSpc>
                <a:spcPct val="90000"/>
              </a:lnSpc>
              <a:spcAft>
                <a:spcPts val="300"/>
              </a:spcAft>
              <a:buFont typeface="Arial" panose="020B0604020202020204" pitchFamily="34" charset="0"/>
              <a:buChar char="•"/>
            </a:pPr>
            <a:r>
              <a:rPr lang="en-US" sz="900" dirty="0"/>
              <a:t>Analysis</a:t>
            </a:r>
          </a:p>
        </p:txBody>
      </p:sp>
      <p:sp>
        <p:nvSpPr>
          <p:cNvPr id="152" name="TextBox 151"/>
          <p:cNvSpPr txBox="1"/>
          <p:nvPr/>
        </p:nvSpPr>
        <p:spPr>
          <a:xfrm>
            <a:off x="9710938" y="4427415"/>
            <a:ext cx="1101667" cy="588880"/>
          </a:xfrm>
          <a:prstGeom prst="rect">
            <a:avLst/>
          </a:prstGeom>
          <a:noFill/>
        </p:spPr>
        <p:txBody>
          <a:bodyPr wrap="none" lIns="182828" tIns="146262" rIns="182828" bIns="146262" rtlCol="0">
            <a:spAutoFit/>
          </a:bodyPr>
          <a:lstStyle/>
          <a:p>
            <a:pPr indent="-60303">
              <a:lnSpc>
                <a:spcPct val="90000"/>
              </a:lnSpc>
              <a:spcAft>
                <a:spcPts val="300"/>
              </a:spcAft>
              <a:buFont typeface="Arial" panose="020B0604020202020204" pitchFamily="34" charset="0"/>
              <a:buChar char="•"/>
            </a:pPr>
            <a:r>
              <a:rPr lang="en-US" sz="900" dirty="0"/>
              <a:t>APIs</a:t>
            </a:r>
          </a:p>
          <a:p>
            <a:pPr indent="-60303">
              <a:lnSpc>
                <a:spcPct val="90000"/>
              </a:lnSpc>
              <a:spcAft>
                <a:spcPts val="300"/>
              </a:spcAft>
              <a:buFont typeface="Arial" panose="020B0604020202020204" pitchFamily="34" charset="0"/>
              <a:buChar char="•"/>
            </a:pPr>
            <a:r>
              <a:rPr lang="en-US" sz="900" dirty="0"/>
              <a:t>Optimization</a:t>
            </a:r>
          </a:p>
        </p:txBody>
      </p:sp>
      <p:sp>
        <p:nvSpPr>
          <p:cNvPr id="160" name="TextBox 159"/>
          <p:cNvSpPr txBox="1"/>
          <p:nvPr/>
        </p:nvSpPr>
        <p:spPr>
          <a:xfrm>
            <a:off x="10550643" y="4427415"/>
            <a:ext cx="1091858" cy="588880"/>
          </a:xfrm>
          <a:prstGeom prst="rect">
            <a:avLst/>
          </a:prstGeom>
          <a:noFill/>
        </p:spPr>
        <p:txBody>
          <a:bodyPr wrap="none" lIns="182828" tIns="146262" rIns="182828" bIns="146262" rtlCol="0">
            <a:spAutoFit/>
          </a:bodyPr>
          <a:lstStyle/>
          <a:p>
            <a:pPr indent="-60303">
              <a:lnSpc>
                <a:spcPct val="90000"/>
              </a:lnSpc>
              <a:spcAft>
                <a:spcPts val="300"/>
              </a:spcAft>
              <a:buFont typeface="Arial" panose="020B0604020202020204" pitchFamily="34" charset="0"/>
              <a:buChar char="•"/>
            </a:pPr>
            <a:r>
              <a:rPr lang="en-US" sz="900" dirty="0"/>
              <a:t>Monitoring</a:t>
            </a:r>
          </a:p>
          <a:p>
            <a:pPr indent="-60303">
              <a:lnSpc>
                <a:spcPct val="90000"/>
              </a:lnSpc>
              <a:spcAft>
                <a:spcPts val="300"/>
              </a:spcAft>
              <a:buFont typeface="Arial" panose="020B0604020202020204" pitchFamily="34" charset="0"/>
              <a:buChar char="•"/>
            </a:pPr>
            <a:r>
              <a:rPr lang="en-US" sz="900" dirty="0"/>
              <a:t>Performance</a:t>
            </a:r>
          </a:p>
        </p:txBody>
      </p:sp>
      <p:sp>
        <p:nvSpPr>
          <p:cNvPr id="4" name="TextBox 3"/>
          <p:cNvSpPr txBox="1"/>
          <p:nvPr/>
        </p:nvSpPr>
        <p:spPr>
          <a:xfrm>
            <a:off x="10482768" y="3805755"/>
            <a:ext cx="1129462" cy="716012"/>
          </a:xfrm>
          <a:prstGeom prst="rect">
            <a:avLst/>
          </a:prstGeom>
          <a:noFill/>
        </p:spPr>
        <p:txBody>
          <a:bodyPr wrap="none" lIns="182828" tIns="146262" rIns="182828" bIns="146262" rtlCol="0">
            <a:spAutoFit/>
          </a:bodyPr>
          <a:lstStyle>
            <a:defPPr>
              <a:defRPr lang="en-US"/>
            </a:defPPr>
            <a:lvl1pPr indent="-60325">
              <a:lnSpc>
                <a:spcPct val="90000"/>
              </a:lnSpc>
              <a:spcAft>
                <a:spcPts val="300"/>
              </a:spcAft>
              <a:buFont typeface="Arial" panose="020B0604020202020204" pitchFamily="34" charset="0"/>
              <a:buChar char="•"/>
              <a:defRPr sz="900">
                <a:gradFill>
                  <a:gsLst>
                    <a:gs pos="2917">
                      <a:schemeClr val="tx1"/>
                    </a:gs>
                    <a:gs pos="30000">
                      <a:schemeClr val="tx1"/>
                    </a:gs>
                  </a:gsLst>
                  <a:lin ang="5400000" scaled="0"/>
                </a:gradFill>
              </a:defRPr>
            </a:lvl1pPr>
          </a:lstStyle>
          <a:p>
            <a:r>
              <a:rPr lang="en-US" dirty="0">
                <a:solidFill>
                  <a:schemeClr val="tx1"/>
                </a:solidFill>
              </a:rPr>
              <a:t>Tracking</a:t>
            </a:r>
          </a:p>
          <a:p>
            <a:r>
              <a:rPr lang="en-US" dirty="0">
                <a:solidFill>
                  <a:schemeClr val="tx1"/>
                </a:solidFill>
              </a:rPr>
              <a:t>Campaign</a:t>
            </a:r>
            <a:br>
              <a:rPr lang="en-US" dirty="0">
                <a:solidFill>
                  <a:schemeClr val="tx1"/>
                </a:solidFill>
              </a:rPr>
            </a:br>
            <a:r>
              <a:rPr lang="en-US" dirty="0">
                <a:solidFill>
                  <a:schemeClr val="tx1"/>
                </a:solidFill>
              </a:rPr>
              <a:t>  Management</a:t>
            </a:r>
          </a:p>
        </p:txBody>
      </p:sp>
    </p:spTree>
    <p:extLst>
      <p:ext uri="{BB962C8B-B14F-4D97-AF65-F5344CB8AC3E}">
        <p14:creationId xmlns:p14="http://schemas.microsoft.com/office/powerpoint/2010/main" val="4245900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using any platform</a:t>
            </a:r>
          </a:p>
        </p:txBody>
      </p:sp>
      <p:sp>
        <p:nvSpPr>
          <p:cNvPr id="4" name="Text Placeholder 4"/>
          <p:cNvSpPr txBox="1">
            <a:spLocks/>
          </p:cNvSpPr>
          <p:nvPr/>
        </p:nvSpPr>
        <p:spPr>
          <a:xfrm>
            <a:off x="1372607" y="1205109"/>
            <a:ext cx="10788389" cy="1097125"/>
          </a:xfrm>
          <a:prstGeom prst="rect">
            <a:avLst/>
          </a:prstGeom>
        </p:spPr>
        <p:txBody>
          <a:bodyPr wrap="none" lIns="182854" tIns="146283" rIns="182854" bIns="146283"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Apple iOS SDK </a:t>
            </a:r>
          </a:p>
          <a:p>
            <a:r>
              <a:rPr lang="en-US" sz="2400" spc="-70" dirty="0">
                <a:gradFill>
                  <a:gsLst>
                    <a:gs pos="5417">
                      <a:schemeClr val="tx1"/>
                    </a:gs>
                    <a:gs pos="28000">
                      <a:schemeClr val="tx1"/>
                    </a:gs>
                  </a:gsLst>
                  <a:lin ang="5400000" scaled="0"/>
                </a:gradFill>
                <a:latin typeface="Segoe UI Light"/>
              </a:rPr>
              <a:t>Supports Apple Watch notifications</a:t>
            </a:r>
          </a:p>
        </p:txBody>
      </p:sp>
      <p:sp>
        <p:nvSpPr>
          <p:cNvPr id="12" name="Text Placeholder 4"/>
          <p:cNvSpPr txBox="1">
            <a:spLocks/>
          </p:cNvSpPr>
          <p:nvPr/>
        </p:nvSpPr>
        <p:spPr>
          <a:xfrm>
            <a:off x="1374971" y="2286040"/>
            <a:ext cx="10788389" cy="1141482"/>
          </a:xfrm>
          <a:prstGeom prst="rect">
            <a:avLst/>
          </a:prstGeom>
        </p:spPr>
        <p:txBody>
          <a:bodyPr wrap="none" lIns="182854" tIns="146283" rIns="182854" bIns="146283"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3199" spc="-70" dirty="0">
                <a:gradFill>
                  <a:gsLst>
                    <a:gs pos="5417">
                      <a:schemeClr val="tx1"/>
                    </a:gs>
                    <a:gs pos="28000">
                      <a:schemeClr val="tx1"/>
                    </a:gs>
                  </a:gsLst>
                  <a:lin ang="5400000" scaled="0"/>
                </a:gradFill>
                <a:latin typeface="Segoe UI Light"/>
              </a:rPr>
              <a:t>Google Android SDK</a:t>
            </a:r>
          </a:p>
          <a:p>
            <a:pPr>
              <a:spcBef>
                <a:spcPts val="0"/>
              </a:spcBef>
            </a:pPr>
            <a:r>
              <a:rPr lang="en-US" sz="2400" spc="-70" dirty="0">
                <a:gradFill>
                  <a:gsLst>
                    <a:gs pos="5417">
                      <a:schemeClr val="tx1"/>
                    </a:gs>
                    <a:gs pos="28000">
                      <a:schemeClr val="tx1"/>
                    </a:gs>
                  </a:gsLst>
                  <a:lin ang="5400000" scaled="0"/>
                </a:gradFill>
                <a:latin typeface="Segoe UI Light"/>
              </a:rPr>
              <a:t>Supports Amazon Kindle</a:t>
            </a:r>
            <a:r>
              <a:rPr lang="en-US" sz="3199" spc="-70" dirty="0">
                <a:gradFill>
                  <a:gsLst>
                    <a:gs pos="5417">
                      <a:schemeClr val="tx1"/>
                    </a:gs>
                    <a:gs pos="28000">
                      <a:schemeClr val="tx1"/>
                    </a:gs>
                  </a:gsLst>
                  <a:lin ang="5400000" scaled="0"/>
                </a:gradFill>
                <a:latin typeface="Segoe UI Light"/>
              </a:rPr>
              <a:t> </a:t>
            </a:r>
            <a:endParaRPr lang="en-US" sz="2000" dirty="0">
              <a:gradFill>
                <a:gsLst>
                  <a:gs pos="5417">
                    <a:schemeClr val="tx1"/>
                  </a:gs>
                  <a:gs pos="28000">
                    <a:schemeClr val="tx1"/>
                  </a:gs>
                </a:gsLst>
                <a:lin ang="5400000" scaled="0"/>
              </a:gradFill>
              <a:latin typeface="Segoe UI"/>
            </a:endParaRPr>
          </a:p>
        </p:txBody>
      </p:sp>
      <p:sp>
        <p:nvSpPr>
          <p:cNvPr id="15" name="Text Placeholder 4"/>
          <p:cNvSpPr txBox="1">
            <a:spLocks/>
          </p:cNvSpPr>
          <p:nvPr/>
        </p:nvSpPr>
        <p:spPr>
          <a:xfrm>
            <a:off x="1374971" y="3505215"/>
            <a:ext cx="10788389" cy="1097125"/>
          </a:xfrm>
          <a:prstGeom prst="rect">
            <a:avLst/>
          </a:prstGeom>
        </p:spPr>
        <p:txBody>
          <a:bodyPr wrap="none" lIns="182854" tIns="146283" rIns="182854" bIns="146283"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Windows SDK </a:t>
            </a:r>
          </a:p>
          <a:p>
            <a:r>
              <a:rPr lang="en-US" sz="2400" spc="-70" dirty="0">
                <a:gradFill>
                  <a:gsLst>
                    <a:gs pos="5417">
                      <a:schemeClr val="tx1"/>
                    </a:gs>
                    <a:gs pos="28000">
                      <a:schemeClr val="tx1"/>
                    </a:gs>
                  </a:gsLst>
                  <a:lin ang="5400000" scaled="0"/>
                </a:gradFill>
                <a:latin typeface="Segoe UI Light"/>
              </a:rPr>
              <a:t>Windows 8.1 &amp; Windows 10 UWP; Windows Phone Silverlight</a:t>
            </a:r>
          </a:p>
        </p:txBody>
      </p:sp>
      <p:sp>
        <p:nvSpPr>
          <p:cNvPr id="18" name="Text Placeholder 4"/>
          <p:cNvSpPr txBox="1">
            <a:spLocks/>
          </p:cNvSpPr>
          <p:nvPr/>
        </p:nvSpPr>
        <p:spPr>
          <a:xfrm>
            <a:off x="1374971" y="4554354"/>
            <a:ext cx="10788389" cy="1097125"/>
          </a:xfrm>
          <a:prstGeom prst="rect">
            <a:avLst/>
          </a:prstGeom>
        </p:spPr>
        <p:txBody>
          <a:bodyPr wrap="none" lIns="182854" tIns="146283" rIns="182854" bIns="146283"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Apache Cordova SDK</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Cross platform for Cordova/</a:t>
            </a:r>
            <a:r>
              <a:rPr lang="en-US" sz="2000" dirty="0" err="1">
                <a:gradFill>
                  <a:gsLst>
                    <a:gs pos="5417">
                      <a:schemeClr val="tx1"/>
                    </a:gs>
                    <a:gs pos="28000">
                      <a:schemeClr val="tx1"/>
                    </a:gs>
                  </a:gsLst>
                  <a:lin ang="5400000" scaled="0"/>
                </a:gradFill>
                <a:latin typeface="Segoe UI"/>
              </a:rPr>
              <a:t>PhoneGap</a:t>
            </a:r>
            <a:endParaRPr lang="en-US" sz="2000" dirty="0">
              <a:gradFill>
                <a:gsLst>
                  <a:gs pos="5417">
                    <a:schemeClr val="tx1"/>
                  </a:gs>
                  <a:gs pos="28000">
                    <a:schemeClr val="tx1"/>
                  </a:gs>
                </a:gsLst>
                <a:lin ang="5400000" scaled="0"/>
              </a:gradFill>
              <a:latin typeface="Segoe UI"/>
            </a:endParaRPr>
          </a:p>
        </p:txBody>
      </p:sp>
      <p:sp>
        <p:nvSpPr>
          <p:cNvPr id="20" name="Rectangle 19"/>
          <p:cNvSpPr/>
          <p:nvPr/>
        </p:nvSpPr>
        <p:spPr bwMode="auto">
          <a:xfrm>
            <a:off x="275481" y="5593606"/>
            <a:ext cx="1097125" cy="1097125"/>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4"/>
          <p:cNvSpPr txBox="1">
            <a:spLocks/>
          </p:cNvSpPr>
          <p:nvPr/>
        </p:nvSpPr>
        <p:spPr>
          <a:xfrm>
            <a:off x="1372607" y="5727627"/>
            <a:ext cx="10788389" cy="1097125"/>
          </a:xfrm>
          <a:prstGeom prst="rect">
            <a:avLst/>
          </a:prstGeom>
        </p:spPr>
        <p:txBody>
          <a:bodyPr wrap="none" lIns="182854" tIns="146283" rIns="182854" bIns="146283"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Coming soon – Xamarin, Unity, Web SDKs</a:t>
            </a:r>
            <a:endParaRPr lang="en-US" sz="2000" dirty="0">
              <a:gradFill>
                <a:gsLst>
                  <a:gs pos="5417">
                    <a:schemeClr val="tx1"/>
                  </a:gs>
                  <a:gs pos="28000">
                    <a:schemeClr val="tx1"/>
                  </a:gs>
                </a:gsLst>
                <a:lin ang="5400000" scaled="0"/>
              </a:gradFill>
              <a:latin typeface="Segoe UI"/>
            </a:endParaRPr>
          </a:p>
        </p:txBody>
      </p:sp>
      <p:sp>
        <p:nvSpPr>
          <p:cNvPr id="27" name="Freeform 26"/>
          <p:cNvSpPr>
            <a:spLocks noChangeAspect="1" noEditPoints="1"/>
          </p:cNvSpPr>
          <p:nvPr/>
        </p:nvSpPr>
        <p:spPr bwMode="auto">
          <a:xfrm>
            <a:off x="561773" y="5906972"/>
            <a:ext cx="524541" cy="470394"/>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411691" y="1262352"/>
            <a:ext cx="858644" cy="1004307"/>
          </a:xfrm>
          <a:prstGeom prst="rect">
            <a:avLst/>
          </a:prstGeom>
        </p:spPr>
      </p:pic>
      <p:pic>
        <p:nvPicPr>
          <p:cNvPr id="6" name="Picture 5"/>
          <p:cNvPicPr>
            <a:picLocks noChangeAspect="1"/>
          </p:cNvPicPr>
          <p:nvPr/>
        </p:nvPicPr>
        <p:blipFill>
          <a:blip r:embed="rId4"/>
          <a:stretch>
            <a:fillRect/>
          </a:stretch>
        </p:blipFill>
        <p:spPr>
          <a:xfrm>
            <a:off x="408238" y="2438101"/>
            <a:ext cx="811876" cy="897123"/>
          </a:xfrm>
          <a:prstGeom prst="rect">
            <a:avLst/>
          </a:prstGeom>
        </p:spPr>
      </p:pic>
      <p:pic>
        <p:nvPicPr>
          <p:cNvPr id="7" name="Picture 6"/>
          <p:cNvPicPr>
            <a:picLocks noChangeAspect="1"/>
          </p:cNvPicPr>
          <p:nvPr/>
        </p:nvPicPr>
        <p:blipFill>
          <a:blip r:embed="rId5"/>
          <a:stretch>
            <a:fillRect/>
          </a:stretch>
        </p:blipFill>
        <p:spPr>
          <a:xfrm>
            <a:off x="361622" y="3568573"/>
            <a:ext cx="908713" cy="935974"/>
          </a:xfrm>
          <a:prstGeom prst="rect">
            <a:avLst/>
          </a:prstGeom>
        </p:spPr>
      </p:pic>
      <p:pic>
        <p:nvPicPr>
          <p:cNvPr id="8" name="Picture 7"/>
          <p:cNvPicPr>
            <a:picLocks noChangeAspect="1"/>
          </p:cNvPicPr>
          <p:nvPr/>
        </p:nvPicPr>
        <p:blipFill>
          <a:blip r:embed="rId6"/>
          <a:stretch>
            <a:fillRect/>
          </a:stretch>
        </p:blipFill>
        <p:spPr>
          <a:xfrm>
            <a:off x="351525" y="4609408"/>
            <a:ext cx="918810" cy="885014"/>
          </a:xfrm>
          <a:prstGeom prst="rect">
            <a:avLst/>
          </a:prstGeom>
        </p:spPr>
      </p:pic>
    </p:spTree>
    <p:extLst>
      <p:ext uri="{BB962C8B-B14F-4D97-AF65-F5344CB8AC3E}">
        <p14:creationId xmlns:p14="http://schemas.microsoft.com/office/powerpoint/2010/main" val="22625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 name="Rectangle 193"/>
          <p:cNvSpPr/>
          <p:nvPr/>
        </p:nvSpPr>
        <p:spPr bwMode="auto">
          <a:xfrm>
            <a:off x="1764" y="1325568"/>
            <a:ext cx="12432948" cy="481544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69" tIns="149174" rIns="186468" bIns="149174" anchor="ctr"/>
          <a:lstStyle/>
          <a:p>
            <a:pPr marL="466120" defTabSz="932418">
              <a:lnSpc>
                <a:spcPct val="90000"/>
              </a:lnSpc>
              <a:defRPr/>
            </a:pPr>
            <a:endParaRPr lang="en-US" sz="2040" dirty="0">
              <a:gradFill>
                <a:gsLst>
                  <a:gs pos="2917">
                    <a:srgbClr val="FFFFFF"/>
                  </a:gs>
                  <a:gs pos="30000">
                    <a:srgbClr val="FFFFFF"/>
                  </a:gs>
                </a:gsLst>
                <a:lin ang="5400000" scaled="0"/>
              </a:gradFill>
              <a:latin typeface="Segoe UI Light"/>
              <a:ea typeface="MS PGothic" panose="020B0600070205080204" pitchFamily="34" charset="-128"/>
              <a:cs typeface="Segoe UI Light"/>
            </a:endParaRPr>
          </a:p>
        </p:txBody>
      </p:sp>
      <p:sp>
        <p:nvSpPr>
          <p:cNvPr id="199" name="Chevron 198"/>
          <p:cNvSpPr/>
          <p:nvPr/>
        </p:nvSpPr>
        <p:spPr bwMode="auto">
          <a:xfrm>
            <a:off x="7383826" y="2830398"/>
            <a:ext cx="4604076" cy="2807744"/>
          </a:xfrm>
          <a:prstGeom prst="chevron">
            <a:avLst>
              <a:gd name="adj" fmla="val 0"/>
            </a:avLst>
          </a:prstGeom>
          <a:solidFill>
            <a:schemeClr val="tx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b="1" dirty="0">
              <a:solidFill>
                <a:srgbClr val="FFFFFF"/>
              </a:solidFill>
              <a:latin typeface="Segoe UI"/>
              <a:ea typeface="Segoe UI" pitchFamily="34" charset="0"/>
              <a:cs typeface="Segoe UI" pitchFamily="34" charset="0"/>
            </a:endParaRPr>
          </a:p>
        </p:txBody>
      </p:sp>
      <p:sp>
        <p:nvSpPr>
          <p:cNvPr id="203" name="Chevron 202"/>
          <p:cNvSpPr/>
          <p:nvPr/>
        </p:nvSpPr>
        <p:spPr bwMode="auto">
          <a:xfrm>
            <a:off x="5094031" y="2830398"/>
            <a:ext cx="2730592" cy="2807744"/>
          </a:xfrm>
          <a:prstGeom prst="chevron">
            <a:avLst>
              <a:gd name="adj" fmla="val 14595"/>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69" tIns="149174" rIns="186468" bIns="149174" anchor="ctr"/>
          <a:lstStyle/>
          <a:p>
            <a:pPr marL="466120" defTabSz="932418">
              <a:lnSpc>
                <a:spcPct val="90000"/>
              </a:lnSpc>
              <a:defRPr/>
            </a:pPr>
            <a:endParaRPr lang="en-US" sz="2040" dirty="0">
              <a:gradFill>
                <a:gsLst>
                  <a:gs pos="2917">
                    <a:srgbClr val="FFFFFF"/>
                  </a:gs>
                  <a:gs pos="30000">
                    <a:srgbClr val="FFFFFF"/>
                  </a:gs>
                </a:gsLst>
                <a:lin ang="5400000" scaled="0"/>
              </a:gradFill>
              <a:latin typeface="Segoe UI Light"/>
              <a:ea typeface="MS PGothic" panose="020B0600070205080204" pitchFamily="34" charset="-128"/>
              <a:cs typeface="Segoe UI Light"/>
            </a:endParaRPr>
          </a:p>
        </p:txBody>
      </p:sp>
      <p:sp>
        <p:nvSpPr>
          <p:cNvPr id="198" name="Pentagon 197"/>
          <p:cNvSpPr/>
          <p:nvPr/>
        </p:nvSpPr>
        <p:spPr bwMode="auto">
          <a:xfrm>
            <a:off x="526279" y="2830398"/>
            <a:ext cx="4604076" cy="2807744"/>
          </a:xfrm>
          <a:prstGeom prst="homePlate">
            <a:avLst>
              <a:gd name="adj" fmla="val 13556"/>
            </a:avLst>
          </a:prstGeom>
          <a:solidFill>
            <a:schemeClr val="tx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b="1" dirty="0">
              <a:solidFill>
                <a:srgbClr val="FFFFFF"/>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Open APIs</a:t>
            </a:r>
          </a:p>
        </p:txBody>
      </p:sp>
      <p:sp>
        <p:nvSpPr>
          <p:cNvPr id="14" name="Content Placeholder 2"/>
          <p:cNvSpPr txBox="1">
            <a:spLocks/>
          </p:cNvSpPr>
          <p:nvPr/>
        </p:nvSpPr>
        <p:spPr>
          <a:xfrm>
            <a:off x="1022266" y="1681102"/>
            <a:ext cx="3365275" cy="560318"/>
          </a:xfrm>
          <a:prstGeom prst="rect">
            <a:avLst/>
          </a:prstGeom>
        </p:spPr>
        <p:txBody>
          <a:bodyPr vert="horz" wrap="square" lIns="93247" tIns="0" rIns="93247" bIns="0" anchor="t">
            <a:spAutoFit/>
          </a:bodyPr>
          <a:lstStyle>
            <a:defPPr>
              <a:defRPr lang="en-US"/>
            </a:defPPr>
            <a:lvl1pPr>
              <a:defRPr sz="1750">
                <a:latin typeface="Segoe UI Semibold" panose="020B0702040204020203" pitchFamily="34" charset="0"/>
                <a:cs typeface="Segoe UI Semibold" panose="020B0702040204020203" pitchFamily="34" charset="0"/>
              </a:defRPr>
            </a:lvl1pPr>
          </a:lstStyle>
          <a:p>
            <a:pPr defTabSz="932418">
              <a:defRPr/>
            </a:pPr>
            <a:r>
              <a:rPr lang="en-US" sz="1785" dirty="0"/>
              <a:t>Integrate</a:t>
            </a:r>
            <a:r>
              <a:rPr lang="en-US" sz="1785" dirty="0">
                <a:latin typeface="Segoe UI Light"/>
              </a:rPr>
              <a:t> into applications </a:t>
            </a:r>
            <a:r>
              <a:rPr lang="en-US" sz="1785" dirty="0"/>
              <a:t>easily</a:t>
            </a:r>
            <a:r>
              <a:rPr lang="en-US" sz="1785" dirty="0">
                <a:latin typeface="Segoe UI Light"/>
              </a:rPr>
              <a:t> with </a:t>
            </a:r>
            <a:r>
              <a:rPr lang="en-US" sz="1785" dirty="0"/>
              <a:t>open APIs</a:t>
            </a:r>
          </a:p>
        </p:txBody>
      </p:sp>
      <p:sp>
        <p:nvSpPr>
          <p:cNvPr id="15" name="Freeform 9"/>
          <p:cNvSpPr>
            <a:spLocks noEditPoints="1"/>
          </p:cNvSpPr>
          <p:nvPr/>
        </p:nvSpPr>
        <p:spPr bwMode="black">
          <a:xfrm>
            <a:off x="480485" y="1669390"/>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8D45B5"/>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dirty="0">
              <a:solidFill>
                <a:srgbClr val="505050"/>
              </a:solidFill>
              <a:latin typeface="Segoe UI"/>
            </a:endParaRPr>
          </a:p>
        </p:txBody>
      </p:sp>
      <p:sp>
        <p:nvSpPr>
          <p:cNvPr id="16" name="Freeform 9"/>
          <p:cNvSpPr>
            <a:spLocks noEditPoints="1"/>
          </p:cNvSpPr>
          <p:nvPr/>
        </p:nvSpPr>
        <p:spPr bwMode="black">
          <a:xfrm>
            <a:off x="4369087" y="1669390"/>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8D45B5"/>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dirty="0">
              <a:solidFill>
                <a:srgbClr val="505050"/>
              </a:solidFill>
              <a:latin typeface="Segoe UI"/>
            </a:endParaRPr>
          </a:p>
        </p:txBody>
      </p:sp>
      <p:sp>
        <p:nvSpPr>
          <p:cNvPr id="17" name="Freeform 9"/>
          <p:cNvSpPr>
            <a:spLocks noEditPoints="1"/>
          </p:cNvSpPr>
          <p:nvPr/>
        </p:nvSpPr>
        <p:spPr bwMode="black">
          <a:xfrm>
            <a:off x="8488485" y="1669390"/>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8D45B5"/>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dirty="0">
              <a:solidFill>
                <a:srgbClr val="505050"/>
              </a:solidFill>
              <a:latin typeface="Segoe UI"/>
            </a:endParaRPr>
          </a:p>
        </p:txBody>
      </p:sp>
      <p:sp>
        <p:nvSpPr>
          <p:cNvPr id="18" name="Rectangle 17"/>
          <p:cNvSpPr/>
          <p:nvPr/>
        </p:nvSpPr>
        <p:spPr>
          <a:xfrm>
            <a:off x="4891284" y="1668150"/>
            <a:ext cx="2938984" cy="840477"/>
          </a:xfrm>
          <a:prstGeom prst="rect">
            <a:avLst/>
          </a:prstGeom>
        </p:spPr>
        <p:txBody>
          <a:bodyPr vert="horz" wrap="square" lIns="93247" tIns="0" rIns="93247" bIns="0" anchor="t">
            <a:spAutoFit/>
          </a:bodyPr>
          <a:lstStyle/>
          <a:p>
            <a:pPr defTabSz="932418">
              <a:defRPr/>
            </a:pPr>
            <a:r>
              <a:rPr lang="en-US" sz="1785" dirty="0">
                <a:latin typeface="Segoe UI Semibold" panose="020B0702040204020203" pitchFamily="34" charset="0"/>
                <a:cs typeface="Segoe UI Semibold" panose="020B0702040204020203" pitchFamily="34" charset="0"/>
              </a:rPr>
              <a:t>Leverage existing data </a:t>
            </a:r>
            <a:r>
              <a:rPr lang="en-US" sz="1785" dirty="0">
                <a:latin typeface="Segoe UI Light"/>
                <a:cs typeface="Segoe UI Semibold" panose="020B0702040204020203" pitchFamily="34" charset="0"/>
              </a:rPr>
              <a:t>from CRM, CMS, and other business related systems</a:t>
            </a:r>
          </a:p>
        </p:txBody>
      </p:sp>
      <p:sp>
        <p:nvSpPr>
          <p:cNvPr id="19" name="Rectangle 18"/>
          <p:cNvSpPr/>
          <p:nvPr/>
        </p:nvSpPr>
        <p:spPr>
          <a:xfrm>
            <a:off x="9027586" y="1668150"/>
            <a:ext cx="2924132" cy="840477"/>
          </a:xfrm>
          <a:prstGeom prst="rect">
            <a:avLst/>
          </a:prstGeom>
        </p:spPr>
        <p:txBody>
          <a:bodyPr vert="horz" wrap="square" lIns="93247" tIns="0" rIns="93247" bIns="0" anchor="t">
            <a:spAutoFit/>
          </a:bodyPr>
          <a:lstStyle/>
          <a:p>
            <a:pPr defTabSz="932418">
              <a:defRPr/>
            </a:pPr>
            <a:r>
              <a:rPr lang="en-US" sz="1785" dirty="0">
                <a:latin typeface="Segoe UI Semibold" panose="020B0702040204020203" pitchFamily="34" charset="0"/>
                <a:cs typeface="Segoe UI Semibold" panose="020B0702040204020203" pitchFamily="34" charset="0"/>
              </a:rPr>
              <a:t>Improve audience targeting </a:t>
            </a:r>
            <a:r>
              <a:rPr lang="en-US" sz="1785" dirty="0">
                <a:latin typeface="Segoe UI Light"/>
                <a:cs typeface="Segoe UI Semibold" panose="020B0702040204020203" pitchFamily="34" charset="0"/>
              </a:rPr>
              <a:t>and integrated with existing investments</a:t>
            </a:r>
          </a:p>
        </p:txBody>
      </p:sp>
      <p:sp>
        <p:nvSpPr>
          <p:cNvPr id="20" name="Chevron 19"/>
          <p:cNvSpPr/>
          <p:nvPr/>
        </p:nvSpPr>
        <p:spPr bwMode="auto">
          <a:xfrm>
            <a:off x="4900270" y="2830398"/>
            <a:ext cx="2730592" cy="2807744"/>
          </a:xfrm>
          <a:prstGeom prst="chevron">
            <a:avLst>
              <a:gd name="adj" fmla="val 1459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b="1" dirty="0">
              <a:solidFill>
                <a:srgbClr val="FFFFFF"/>
              </a:solidFill>
              <a:latin typeface="Segoe UI"/>
              <a:ea typeface="Segoe UI" pitchFamily="34" charset="0"/>
              <a:cs typeface="Segoe UI" pitchFamily="34" charset="0"/>
            </a:endParaRPr>
          </a:p>
        </p:txBody>
      </p:sp>
      <p:sp>
        <p:nvSpPr>
          <p:cNvPr id="21" name="TextBox 20"/>
          <p:cNvSpPr txBox="1"/>
          <p:nvPr/>
        </p:nvSpPr>
        <p:spPr>
          <a:xfrm>
            <a:off x="616935" y="3043344"/>
            <a:ext cx="3490123" cy="275501"/>
          </a:xfrm>
          <a:prstGeom prst="rect">
            <a:avLst/>
          </a:prstGeom>
          <a:noFill/>
          <a:ln>
            <a:noFill/>
          </a:ln>
        </p:spPr>
        <p:txBody>
          <a:bodyPr wrap="square" lIns="186494" tIns="0" rIns="186494" bIns="0" rtlCol="0" anchor="t" anchorCtr="0">
            <a:noAutofit/>
          </a:bodyPr>
          <a:lstStyle/>
          <a:p>
            <a:pPr defTabSz="932418">
              <a:lnSpc>
                <a:spcPct val="90000"/>
              </a:lnSpc>
              <a:spcAft>
                <a:spcPts val="612"/>
              </a:spcAft>
              <a:defRPr/>
            </a:pPr>
            <a:r>
              <a:rPr lang="en-US" sz="1836" dirty="0">
                <a:solidFill>
                  <a:srgbClr val="00BCF2">
                    <a:lumMod val="75000"/>
                  </a:srgbClr>
                </a:solidFill>
                <a:latin typeface="Segoe UI Semibold" panose="020B0702040204020203" pitchFamily="34" charset="0"/>
                <a:cs typeface="Segoe UI Semibold" panose="020B0702040204020203" pitchFamily="34" charset="0"/>
              </a:rPr>
              <a:t>IMPORT EXTERNAL DATA</a:t>
            </a:r>
          </a:p>
        </p:txBody>
      </p:sp>
      <p:sp>
        <p:nvSpPr>
          <p:cNvPr id="106" name="TextBox 105"/>
          <p:cNvSpPr txBox="1"/>
          <p:nvPr/>
        </p:nvSpPr>
        <p:spPr>
          <a:xfrm>
            <a:off x="7792248" y="3043344"/>
            <a:ext cx="2439193" cy="275501"/>
          </a:xfrm>
          <a:prstGeom prst="rect">
            <a:avLst/>
          </a:prstGeom>
          <a:noFill/>
          <a:ln>
            <a:noFill/>
          </a:ln>
        </p:spPr>
        <p:txBody>
          <a:bodyPr wrap="square" lIns="186494" tIns="0" rIns="186494" bIns="0" rtlCol="0" anchor="t" anchorCtr="0">
            <a:noAutofit/>
          </a:bodyPr>
          <a:lstStyle/>
          <a:p>
            <a:pPr defTabSz="932418">
              <a:lnSpc>
                <a:spcPct val="90000"/>
              </a:lnSpc>
              <a:spcAft>
                <a:spcPts val="612"/>
              </a:spcAft>
              <a:defRPr/>
            </a:pPr>
            <a:r>
              <a:rPr lang="en-US" sz="1836" dirty="0">
                <a:solidFill>
                  <a:srgbClr val="00BCF2">
                    <a:lumMod val="75000"/>
                  </a:srgbClr>
                </a:solidFill>
                <a:latin typeface="Segoe UI Semibold" panose="020B0702040204020203" pitchFamily="34" charset="0"/>
                <a:cs typeface="Segoe UI Semibold" panose="020B0702040204020203" pitchFamily="34" charset="0"/>
              </a:rPr>
              <a:t>EXPORT DATA</a:t>
            </a:r>
          </a:p>
        </p:txBody>
      </p:sp>
      <p:sp>
        <p:nvSpPr>
          <p:cNvPr id="107" name="TextBox 106"/>
          <p:cNvSpPr txBox="1"/>
          <p:nvPr/>
        </p:nvSpPr>
        <p:spPr>
          <a:xfrm>
            <a:off x="616937" y="3230959"/>
            <a:ext cx="3613325" cy="945501"/>
          </a:xfrm>
          <a:prstGeom prst="rect">
            <a:avLst/>
          </a:prstGeom>
          <a:noFill/>
        </p:spPr>
        <p:txBody>
          <a:bodyPr wrap="square" lIns="186494" tIns="149196" rIns="186494" bIns="149196" rtlCol="0">
            <a:spAutoFit/>
          </a:bodyPr>
          <a:lstStyle/>
          <a:p>
            <a:pPr marL="174828" indent="-174828" defTabSz="932418">
              <a:lnSpc>
                <a:spcPct val="90000"/>
              </a:lnSpc>
              <a:spcAft>
                <a:spcPts val="306"/>
              </a:spcAft>
              <a:buFont typeface="Arial" panose="020B0604020202020204" pitchFamily="34" charset="0"/>
              <a:buChar char="•"/>
              <a:defRPr/>
            </a:pPr>
            <a:r>
              <a:rPr lang="en-US" sz="1428" dirty="0">
                <a:latin typeface="Segoe UI Light"/>
                <a:cs typeface="Segoe UI Semibold" panose="020B0702040204020203" pitchFamily="34" charset="0"/>
              </a:rPr>
              <a:t>Segmentation from external data</a:t>
            </a:r>
          </a:p>
          <a:p>
            <a:pPr marL="174828" indent="-174828" defTabSz="932418">
              <a:lnSpc>
                <a:spcPct val="90000"/>
              </a:lnSpc>
              <a:spcAft>
                <a:spcPts val="306"/>
              </a:spcAft>
              <a:buFont typeface="Arial" panose="020B0604020202020204" pitchFamily="34" charset="0"/>
              <a:buChar char="•"/>
              <a:defRPr/>
            </a:pPr>
            <a:r>
              <a:rPr lang="en-US" sz="1428" dirty="0">
                <a:latin typeface="Segoe UI Light"/>
                <a:cs typeface="Segoe UI Semibold" panose="020B0702040204020203" pitchFamily="34" charset="0"/>
              </a:rPr>
              <a:t>Notification Campaigns with triggers from external data</a:t>
            </a:r>
          </a:p>
        </p:txBody>
      </p:sp>
      <p:sp>
        <p:nvSpPr>
          <p:cNvPr id="108" name="TextBox 107"/>
          <p:cNvSpPr txBox="1"/>
          <p:nvPr/>
        </p:nvSpPr>
        <p:spPr>
          <a:xfrm>
            <a:off x="7792249" y="3230959"/>
            <a:ext cx="3734083" cy="945501"/>
          </a:xfrm>
          <a:prstGeom prst="rect">
            <a:avLst/>
          </a:prstGeom>
          <a:noFill/>
        </p:spPr>
        <p:txBody>
          <a:bodyPr wrap="square" lIns="186494" tIns="149196" rIns="186494" bIns="149196" rtlCol="0" anchor="t">
            <a:spAutoFit/>
          </a:bodyPr>
          <a:lstStyle/>
          <a:p>
            <a:pPr marL="174828" indent="-174828" defTabSz="932418">
              <a:lnSpc>
                <a:spcPct val="90000"/>
              </a:lnSpc>
              <a:spcAft>
                <a:spcPts val="306"/>
              </a:spcAft>
              <a:buFont typeface="Arial" panose="020B0604020202020204" pitchFamily="34" charset="0"/>
              <a:buChar char="•"/>
              <a:defRPr/>
            </a:pPr>
            <a:r>
              <a:rPr lang="en-US" sz="1428" dirty="0">
                <a:latin typeface="Segoe UI Light"/>
                <a:cs typeface="Segoe UI Semibold" panose="020B0702040204020203" pitchFamily="34" charset="0"/>
              </a:rPr>
              <a:t>Export campaign data to SQL, other DB</a:t>
            </a:r>
          </a:p>
          <a:p>
            <a:pPr marL="174828" indent="-174828" defTabSz="932418">
              <a:lnSpc>
                <a:spcPct val="90000"/>
              </a:lnSpc>
              <a:spcAft>
                <a:spcPts val="306"/>
              </a:spcAft>
              <a:buFont typeface="Arial" panose="020B0604020202020204" pitchFamily="34" charset="0"/>
              <a:buChar char="•"/>
              <a:defRPr/>
            </a:pPr>
            <a:r>
              <a:rPr lang="en-US" sz="1428" dirty="0">
                <a:latin typeface="Segoe UI Light"/>
                <a:cs typeface="Segoe UI Semibold" panose="020B0702040204020203" pitchFamily="34" charset="0"/>
              </a:rPr>
              <a:t>Export data to Azure Storage and/or Machine Learning</a:t>
            </a:r>
          </a:p>
        </p:txBody>
      </p:sp>
      <p:sp>
        <p:nvSpPr>
          <p:cNvPr id="32" name="Rectangle 31"/>
          <p:cNvSpPr/>
          <p:nvPr/>
        </p:nvSpPr>
        <p:spPr>
          <a:xfrm>
            <a:off x="5387104" y="3661337"/>
            <a:ext cx="1962074" cy="1131463"/>
          </a:xfrm>
          <a:prstGeom prst="rect">
            <a:avLst/>
          </a:prstGeom>
        </p:spPr>
        <p:txBody>
          <a:bodyPr wrap="square" anchor="ctr">
            <a:spAutoFit/>
          </a:bodyPr>
          <a:lstStyle/>
          <a:p>
            <a:pPr algn="ctr" defTabSz="950846" fontAlgn="base">
              <a:lnSpc>
                <a:spcPct val="90000"/>
              </a:lnSpc>
              <a:spcBef>
                <a:spcPct val="0"/>
              </a:spcBef>
              <a:spcAft>
                <a:spcPct val="0"/>
              </a:spcAft>
              <a:defRPr/>
            </a:pPr>
            <a:r>
              <a:rPr lang="en-US" sz="2448" b="1" dirty="0">
                <a:solidFill>
                  <a:srgbClr val="FFFFFF"/>
                </a:solidFill>
                <a:latin typeface="Segoe UI Light"/>
                <a:ea typeface="Segoe UI" pitchFamily="34" charset="0"/>
                <a:cs typeface="Segoe UI" pitchFamily="34" charset="0"/>
              </a:rPr>
              <a:t>Azure</a:t>
            </a:r>
          </a:p>
          <a:p>
            <a:pPr algn="ctr" defTabSz="950846" fontAlgn="base">
              <a:lnSpc>
                <a:spcPct val="90000"/>
              </a:lnSpc>
              <a:spcBef>
                <a:spcPct val="0"/>
              </a:spcBef>
              <a:spcAft>
                <a:spcPct val="0"/>
              </a:spcAft>
              <a:defRPr/>
            </a:pPr>
            <a:r>
              <a:rPr lang="en-US" sz="2448" b="1" dirty="0">
                <a:solidFill>
                  <a:srgbClr val="FFFFFF"/>
                </a:solidFill>
                <a:latin typeface="Segoe UI Light"/>
                <a:ea typeface="Segoe UI" pitchFamily="34" charset="0"/>
                <a:cs typeface="Segoe UI" pitchFamily="34" charset="0"/>
              </a:rPr>
              <a:t>Mobile </a:t>
            </a:r>
            <a:br>
              <a:rPr lang="en-US" sz="2448" b="1" dirty="0">
                <a:solidFill>
                  <a:srgbClr val="FFFFFF"/>
                </a:solidFill>
                <a:latin typeface="Segoe UI Light"/>
                <a:ea typeface="Segoe UI" pitchFamily="34" charset="0"/>
                <a:cs typeface="Segoe UI" pitchFamily="34" charset="0"/>
              </a:rPr>
            </a:br>
            <a:r>
              <a:rPr lang="en-US" sz="2448" b="1" dirty="0">
                <a:solidFill>
                  <a:srgbClr val="FFFFFF"/>
                </a:solidFill>
                <a:latin typeface="Segoe UI Light"/>
                <a:ea typeface="Segoe UI" pitchFamily="34" charset="0"/>
                <a:cs typeface="Segoe UI" pitchFamily="34" charset="0"/>
              </a:rPr>
              <a:t>Engagement</a:t>
            </a:r>
          </a:p>
        </p:txBody>
      </p:sp>
      <p:pic>
        <p:nvPicPr>
          <p:cNvPr id="15362" name="Picture 2" descr="http://www.adacta.si/http/www.adacta.si/images/MS_DYN_logos/MS_rgb_Dynamics_CRM_Blu286_stac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6597" y="5017357"/>
            <a:ext cx="1555212" cy="36000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clarive.com/wp-content/uploads/2015/08/sharepoint-2013-logo-png-i0.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7410" y="4294591"/>
            <a:ext cx="1503257" cy="47881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userlogos.org/files/logos/macleod.mac/salesforce.1.u.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2960352" y="5106138"/>
            <a:ext cx="1340466" cy="34417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www.celerity-is.com/sites/default/files/Adobe_Campaign_logotype_with_icon_bw_89px.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2625592" y="4393617"/>
            <a:ext cx="1556332" cy="289864"/>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www.cloudera.com/content/dam/cloudera/logos/customers/homepage_customer_logo_banner/exact-target-logo.png"/>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2331659" y="4744540"/>
            <a:ext cx="1146135" cy="33780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8044358" y="5011201"/>
            <a:ext cx="1882819" cy="350280"/>
          </a:xfrm>
          <a:prstGeom prst="rect">
            <a:avLst/>
          </a:prstGeom>
        </p:spPr>
        <p:txBody>
          <a:bodyPr wrap="square">
            <a:spAutoFit/>
          </a:bodyPr>
          <a:lstStyle/>
          <a:p>
            <a:pPr defTabSz="932418">
              <a:defRPr/>
            </a:pPr>
            <a:r>
              <a:rPr lang="en-US" sz="1632" spc="-82" dirty="0">
                <a:solidFill>
                  <a:srgbClr val="FFFFFF"/>
                </a:solidFill>
                <a:latin typeface="Segoe UI Semilight" panose="020B0402040204020203" pitchFamily="34" charset="0"/>
                <a:cs typeface="Segoe UI Semilight" panose="020B0402040204020203" pitchFamily="34" charset="0"/>
              </a:rPr>
              <a:t>Azure Blob Storage</a:t>
            </a:r>
          </a:p>
        </p:txBody>
      </p:sp>
      <p:sp>
        <p:nvSpPr>
          <p:cNvPr id="200" name="Rectangle 199"/>
          <p:cNvSpPr/>
          <p:nvPr/>
        </p:nvSpPr>
        <p:spPr>
          <a:xfrm>
            <a:off x="8044357" y="4487566"/>
            <a:ext cx="2317207" cy="350280"/>
          </a:xfrm>
          <a:prstGeom prst="rect">
            <a:avLst/>
          </a:prstGeom>
        </p:spPr>
        <p:txBody>
          <a:bodyPr wrap="square">
            <a:spAutoFit/>
          </a:bodyPr>
          <a:lstStyle/>
          <a:p>
            <a:pPr defTabSz="932418">
              <a:defRPr/>
            </a:pPr>
            <a:r>
              <a:rPr lang="en-US" sz="1632" spc="-82" dirty="0">
                <a:solidFill>
                  <a:srgbClr val="FFFFFF"/>
                </a:solidFill>
                <a:latin typeface="Segoe UI Semilight" panose="020B0402040204020203" pitchFamily="34" charset="0"/>
                <a:cs typeface="Segoe UI Semilight" panose="020B0402040204020203" pitchFamily="34" charset="0"/>
              </a:rPr>
              <a:t>Azure Machine Learning</a:t>
            </a:r>
          </a:p>
        </p:txBody>
      </p:sp>
      <p:pic>
        <p:nvPicPr>
          <p:cNvPr id="15374" name="Picture 14" descr="https://upload.wikimedia.org/wikipedia/de/thumb/8/8c/Microsoft_SQL_Server_Logo.svg/690px-Microsoft_SQL_Server_Logo.svg.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190764" y="4411483"/>
            <a:ext cx="1126171" cy="91344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982262" y="4210812"/>
            <a:ext cx="3826766" cy="0"/>
          </a:xfrm>
          <a:prstGeom prst="line">
            <a:avLst/>
          </a:prstGeom>
          <a:ln w="19050" cap="rnd">
            <a:solidFill>
              <a:schemeClr val="tx1">
                <a:alpha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801024" y="4210812"/>
            <a:ext cx="4129515" cy="0"/>
          </a:xfrm>
          <a:prstGeom prst="line">
            <a:avLst/>
          </a:prstGeom>
          <a:ln w="19050" cap="rnd">
            <a:solidFill>
              <a:schemeClr val="tx1">
                <a:alpha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749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the SDKs with few lines of code</a:t>
            </a:r>
          </a:p>
        </p:txBody>
      </p:sp>
      <p:sp>
        <p:nvSpPr>
          <p:cNvPr id="3" name="Text Placeholder 2"/>
          <p:cNvSpPr>
            <a:spLocks noGrp="1"/>
          </p:cNvSpPr>
          <p:nvPr>
            <p:ph type="body" sz="quarter" idx="13"/>
          </p:nvPr>
        </p:nvSpPr>
        <p:spPr>
          <a:xfrm>
            <a:off x="410404" y="1165754"/>
            <a:ext cx="11398029" cy="561372"/>
          </a:xfrm>
        </p:spPr>
        <p:txBody>
          <a:bodyPr/>
          <a:lstStyle/>
          <a:p>
            <a:endParaRPr lang="en-US"/>
          </a:p>
        </p:txBody>
      </p:sp>
      <p:pic>
        <p:nvPicPr>
          <p:cNvPr id="5" name="Picture 4"/>
          <p:cNvPicPr>
            <a:picLocks noChangeAspect="1"/>
          </p:cNvPicPr>
          <p:nvPr/>
        </p:nvPicPr>
        <p:blipFill>
          <a:blip r:embed="rId3"/>
          <a:stretch>
            <a:fillRect/>
          </a:stretch>
        </p:blipFill>
        <p:spPr>
          <a:xfrm>
            <a:off x="884995" y="1195050"/>
            <a:ext cx="6137992" cy="2804028"/>
          </a:xfrm>
          <a:prstGeom prst="rect">
            <a:avLst/>
          </a:prstGeom>
        </p:spPr>
      </p:pic>
      <p:pic>
        <p:nvPicPr>
          <p:cNvPr id="6" name="Picture 5"/>
          <p:cNvPicPr>
            <a:picLocks noChangeAspect="1"/>
          </p:cNvPicPr>
          <p:nvPr/>
        </p:nvPicPr>
        <p:blipFill>
          <a:blip r:embed="rId4"/>
          <a:stretch>
            <a:fillRect/>
          </a:stretch>
        </p:blipFill>
        <p:spPr>
          <a:xfrm>
            <a:off x="2637346" y="3878208"/>
            <a:ext cx="6194419" cy="1480928"/>
          </a:xfrm>
          <a:prstGeom prst="rect">
            <a:avLst/>
          </a:prstGeom>
        </p:spPr>
      </p:pic>
      <p:pic>
        <p:nvPicPr>
          <p:cNvPr id="7" name="Picture 6"/>
          <p:cNvPicPr>
            <a:picLocks noChangeAspect="1"/>
          </p:cNvPicPr>
          <p:nvPr/>
        </p:nvPicPr>
        <p:blipFill>
          <a:blip r:embed="rId5"/>
          <a:stretch>
            <a:fillRect/>
          </a:stretch>
        </p:blipFill>
        <p:spPr>
          <a:xfrm>
            <a:off x="4542074" y="5262099"/>
            <a:ext cx="7557016" cy="1629175"/>
          </a:xfrm>
          <a:prstGeom prst="rect">
            <a:avLst/>
          </a:prstGeom>
        </p:spPr>
      </p:pic>
      <p:sp>
        <p:nvSpPr>
          <p:cNvPr id="8" name="TextBox 7"/>
          <p:cNvSpPr txBox="1"/>
          <p:nvPr/>
        </p:nvSpPr>
        <p:spPr>
          <a:xfrm>
            <a:off x="334385" y="2333134"/>
            <a:ext cx="549120"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t>1</a:t>
            </a:r>
          </a:p>
        </p:txBody>
      </p:sp>
      <p:sp>
        <p:nvSpPr>
          <p:cNvPr id="9" name="TextBox 8"/>
          <p:cNvSpPr txBox="1"/>
          <p:nvPr/>
        </p:nvSpPr>
        <p:spPr>
          <a:xfrm>
            <a:off x="2091760" y="4365218"/>
            <a:ext cx="549120"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t>2</a:t>
            </a:r>
          </a:p>
        </p:txBody>
      </p:sp>
      <p:sp>
        <p:nvSpPr>
          <p:cNvPr id="10" name="TextBox 9"/>
          <p:cNvSpPr txBox="1"/>
          <p:nvPr/>
        </p:nvSpPr>
        <p:spPr>
          <a:xfrm>
            <a:off x="4021314" y="5811316"/>
            <a:ext cx="549120"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t>3</a:t>
            </a:r>
          </a:p>
        </p:txBody>
      </p:sp>
    </p:spTree>
    <p:extLst>
      <p:ext uri="{BB962C8B-B14F-4D97-AF65-F5344CB8AC3E}">
        <p14:creationId xmlns:p14="http://schemas.microsoft.com/office/powerpoint/2010/main" val="294059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Basic concepts with SDK integration</a:t>
            </a:r>
          </a:p>
        </p:txBody>
      </p:sp>
      <p:sp>
        <p:nvSpPr>
          <p:cNvPr id="6" name="Text Placeholder 5"/>
          <p:cNvSpPr>
            <a:spLocks noGrp="1"/>
          </p:cNvSpPr>
          <p:nvPr>
            <p:ph type="body" sz="quarter" idx="13"/>
          </p:nvPr>
        </p:nvSpPr>
        <p:spPr>
          <a:ln>
            <a:solidFill>
              <a:srgbClr val="FFF100"/>
            </a:solidFill>
          </a:ln>
        </p:spPr>
        <p:txBody>
          <a:bodyPr>
            <a:normAutofit fontScale="40000" lnSpcReduction="20000"/>
          </a:bodyPr>
          <a:lstStyle/>
          <a:p>
            <a:r>
              <a:rPr lang="en-US" sz="3599" b="1" u="sng" dirty="0">
                <a:gradFill>
                  <a:gsLst>
                    <a:gs pos="2917">
                      <a:schemeClr val="tx1"/>
                    </a:gs>
                    <a:gs pos="30000">
                      <a:schemeClr val="tx1"/>
                    </a:gs>
                  </a:gsLst>
                  <a:lin ang="5400000" scaled="0"/>
                </a:gradFill>
              </a:rPr>
              <a:t>Automatic collection</a:t>
            </a:r>
            <a:endParaRPr lang="en-US" sz="3599" b="1" u="sng" dirty="0"/>
          </a:p>
          <a:p>
            <a:endParaRPr lang="en-US" sz="3599" b="1" dirty="0"/>
          </a:p>
          <a:p>
            <a:r>
              <a:rPr lang="en-US" sz="3599" b="1" dirty="0"/>
              <a:t>Devices &amp; Users</a:t>
            </a:r>
          </a:p>
          <a:p>
            <a:r>
              <a:rPr lang="en-US" sz="3599" b="1" dirty="0"/>
              <a:t>Sessions</a:t>
            </a:r>
          </a:p>
          <a:p>
            <a:r>
              <a:rPr lang="en-US" sz="3599" b="1" dirty="0"/>
              <a:t>Activities/Screens</a:t>
            </a:r>
          </a:p>
          <a:p>
            <a:r>
              <a:rPr lang="en-US" sz="3599" b="1" dirty="0"/>
              <a:t>Crashes</a:t>
            </a:r>
          </a:p>
        </p:txBody>
      </p:sp>
      <p:sp>
        <p:nvSpPr>
          <p:cNvPr id="2" name="TextBox 1"/>
          <p:cNvSpPr txBox="1"/>
          <p:nvPr/>
        </p:nvSpPr>
        <p:spPr>
          <a:xfrm>
            <a:off x="15209444" y="2125857"/>
            <a:ext cx="369345" cy="63444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Text Placeholder 5"/>
          <p:cNvSpPr txBox="1">
            <a:spLocks/>
          </p:cNvSpPr>
          <p:nvPr/>
        </p:nvSpPr>
        <p:spPr>
          <a:xfrm>
            <a:off x="6065859" y="1536094"/>
            <a:ext cx="5485622" cy="4421422"/>
          </a:xfrm>
          <a:prstGeom prst="rect">
            <a:avLst/>
          </a:prstGeom>
          <a:ln>
            <a:solidFill>
              <a:srgbClr val="FFF100"/>
            </a:solidFill>
          </a:ln>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99" b="1" u="sng" dirty="0">
                <a:gradFill>
                  <a:gsLst>
                    <a:gs pos="2917">
                      <a:schemeClr val="tx1"/>
                    </a:gs>
                    <a:gs pos="30000">
                      <a:schemeClr val="tx1"/>
                    </a:gs>
                  </a:gsLst>
                  <a:lin ang="5400000" scaled="0"/>
                </a:gradFill>
              </a:rPr>
              <a:t>Additional instrumentation</a:t>
            </a:r>
            <a:endParaRPr lang="en-US" sz="3599" b="1" u="sng" dirty="0"/>
          </a:p>
          <a:p>
            <a:endParaRPr lang="en-US" sz="3599" b="1" dirty="0"/>
          </a:p>
          <a:p>
            <a:r>
              <a:rPr lang="en-US" sz="3599" b="1" dirty="0"/>
              <a:t>Errors</a:t>
            </a:r>
          </a:p>
          <a:p>
            <a:r>
              <a:rPr lang="en-US" sz="3599" b="1" dirty="0"/>
              <a:t>Events</a:t>
            </a:r>
          </a:p>
          <a:p>
            <a:r>
              <a:rPr lang="en-US" sz="3599" b="1" dirty="0"/>
              <a:t>Jobs</a:t>
            </a:r>
          </a:p>
          <a:p>
            <a:r>
              <a:rPr lang="en-US" sz="3599" b="1" dirty="0"/>
              <a:t>Tags/ App-info</a:t>
            </a:r>
          </a:p>
          <a:p>
            <a:endParaRPr lang="en-US" sz="3599" dirty="0"/>
          </a:p>
        </p:txBody>
      </p:sp>
    </p:spTree>
    <p:extLst>
      <p:ext uri="{BB962C8B-B14F-4D97-AF65-F5344CB8AC3E}">
        <p14:creationId xmlns:p14="http://schemas.microsoft.com/office/powerpoint/2010/main" val="162034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2111376" y="2122488"/>
            <a:ext cx="8221662" cy="917575"/>
          </a:xfrm>
        </p:spPr>
        <p:txBody>
          <a:bodyPr/>
          <a:lstStyle/>
          <a:p>
            <a:pPr algn="ctr"/>
            <a:r>
              <a:rPr lang="en-US" dirty="0"/>
              <a:t>You deployed your app.</a:t>
            </a:r>
            <a:br>
              <a:rPr lang="en-US" dirty="0"/>
            </a:br>
            <a:br>
              <a:rPr lang="en-US" dirty="0"/>
            </a:br>
            <a:r>
              <a:rPr lang="en-US" dirty="0"/>
              <a:t>What usually happening with your app next?</a:t>
            </a:r>
            <a:br>
              <a:rPr lang="en-US" dirty="0"/>
            </a:br>
            <a:br>
              <a:rPr lang="en-US" dirty="0"/>
            </a:br>
            <a:r>
              <a:rPr lang="en-US" dirty="0"/>
              <a:t> </a:t>
            </a:r>
            <a:br>
              <a:rPr lang="en-US" dirty="0"/>
            </a:br>
            <a:endParaRPr lang="en-US" dirty="0"/>
          </a:p>
        </p:txBody>
      </p:sp>
    </p:spTree>
    <p:extLst>
      <p:ext uri="{BB962C8B-B14F-4D97-AF65-F5344CB8AC3E}">
        <p14:creationId xmlns:p14="http://schemas.microsoft.com/office/powerpoint/2010/main" val="8810351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7343" dirty="0"/>
              <a:t>Key Scenarios</a:t>
            </a:r>
          </a:p>
        </p:txBody>
      </p:sp>
    </p:spTree>
    <p:extLst>
      <p:ext uri="{BB962C8B-B14F-4D97-AF65-F5344CB8AC3E}">
        <p14:creationId xmlns:p14="http://schemas.microsoft.com/office/powerpoint/2010/main" val="191152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Rectangle 59"/>
          <p:cNvSpPr/>
          <p:nvPr/>
        </p:nvSpPr>
        <p:spPr bwMode="auto">
          <a:xfrm>
            <a:off x="1765" y="497"/>
            <a:ext cx="3496765" cy="6993532"/>
          </a:xfrm>
          <a:prstGeom prst="rect">
            <a:avLst/>
          </a:prstGeom>
          <a:solidFill>
            <a:schemeClr val="bg1">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1" tIns="93221" rIns="65273" bIns="93221" numCol="1" spcCol="0" rtlCol="0" fromWordArt="0" anchor="t" anchorCtr="0" forceAA="0" compatLnSpc="1">
            <a:prstTxWarp prst="textNoShape">
              <a:avLst/>
            </a:prstTxWarp>
            <a:noAutofit/>
          </a:bodyPr>
          <a:lstStyle/>
          <a:p>
            <a:pPr defTabSz="1109332">
              <a:spcAft>
                <a:spcPts val="800"/>
              </a:spcAft>
            </a:pPr>
            <a:endParaRPr lang="en-US" sz="1198" dirty="0" err="1">
              <a:solidFill>
                <a:srgbClr val="ECECEC">
                  <a:lumMod val="75000"/>
                </a:srgbClr>
              </a:solidFill>
            </a:endParaRPr>
          </a:p>
        </p:txBody>
      </p:sp>
      <p:grpSp>
        <p:nvGrpSpPr>
          <p:cNvPr id="23" name="Group 22"/>
          <p:cNvGrpSpPr/>
          <p:nvPr/>
        </p:nvGrpSpPr>
        <p:grpSpPr>
          <a:xfrm>
            <a:off x="8937945" y="497"/>
            <a:ext cx="3496766" cy="6993532"/>
            <a:chOff x="8763000" y="1"/>
            <a:chExt cx="3428999" cy="6857999"/>
          </a:xfrm>
        </p:grpSpPr>
        <p:sp>
          <p:nvSpPr>
            <p:cNvPr id="24" name="Rectangle 23"/>
            <p:cNvSpPr/>
            <p:nvPr/>
          </p:nvSpPr>
          <p:spPr bwMode="auto">
            <a:xfrm>
              <a:off x="8763000" y="1"/>
              <a:ext cx="3428999" cy="6857999"/>
            </a:xfrm>
            <a:prstGeom prst="rec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7"/>
            <p:cNvSpPr txBox="1"/>
            <p:nvPr/>
          </p:nvSpPr>
          <p:spPr>
            <a:xfrm>
              <a:off x="9090105" y="985490"/>
              <a:ext cx="2891697" cy="3003899"/>
            </a:xfrm>
            <a:prstGeom prst="rect">
              <a:avLst/>
            </a:prstGeom>
            <a:noFill/>
            <a:ln>
              <a:solidFill>
                <a:srgbClr val="00B0F0"/>
              </a:solidFill>
            </a:ln>
          </p:spPr>
          <p:txBody>
            <a:bodyPr wrap="square" lIns="93247" tIns="93247" rIns="93247" bIns="93247" rtlCol="0">
              <a:spAutoFit/>
            </a:bodyPr>
            <a:lstStyle/>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Ensure the welcome invitation highlights the value of your app</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Personalize based on robust user data</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Use multi- language capabilities based on device locale</a:t>
              </a:r>
            </a:p>
          </p:txBody>
        </p:sp>
        <p:sp>
          <p:nvSpPr>
            <p:cNvPr id="26" name="TextBox 4"/>
            <p:cNvSpPr txBox="1"/>
            <p:nvPr/>
          </p:nvSpPr>
          <p:spPr>
            <a:xfrm>
              <a:off x="9090105" y="296715"/>
              <a:ext cx="2891697" cy="639855"/>
            </a:xfrm>
            <a:prstGeom prst="rect">
              <a:avLst/>
            </a:prstGeom>
            <a:ln>
              <a:solidFill>
                <a:srgbClr val="00B0F0"/>
              </a:solidFill>
            </a:ln>
          </p:spPr>
          <p:txBody>
            <a:bodyPr wrap="square" lIns="93247" tIns="93247" rIns="93247" bIns="93247">
              <a:spAutoFit/>
            </a:bodyPr>
            <a:lstStyle>
              <a:defPPr>
                <a:defRPr lang="en-US"/>
              </a:defPPr>
              <a:lvl1pPr algn="r">
                <a:defRPr>
                  <a:solidFill>
                    <a:schemeClr val="accent3"/>
                  </a:solidFill>
                </a:defRPr>
              </a:lvl1pPr>
            </a:lstStyle>
            <a:p>
              <a:pPr marL="1588" lvl="1" defTabSz="932205"/>
              <a:r>
                <a:rPr lang="en-US" sz="2958" b="1" spc="-41" dirty="0">
                  <a:cs typeface="Segoe UI Semibold" panose="020B0702040204020203" pitchFamily="34" charset="0"/>
                </a:rPr>
                <a:t>Keys to success</a:t>
              </a:r>
            </a:p>
          </p:txBody>
        </p:sp>
      </p:grpSp>
      <p:sp>
        <p:nvSpPr>
          <p:cNvPr id="4" name="Title 3"/>
          <p:cNvSpPr>
            <a:spLocks noGrp="1"/>
          </p:cNvSpPr>
          <p:nvPr>
            <p:ph type="title"/>
          </p:nvPr>
        </p:nvSpPr>
        <p:spPr>
          <a:xfrm>
            <a:off x="276326" y="295731"/>
            <a:ext cx="3455323" cy="917444"/>
          </a:xfrm>
        </p:spPr>
        <p:txBody>
          <a:bodyPr>
            <a:normAutofit fontScale="90000"/>
          </a:bodyPr>
          <a:lstStyle/>
          <a:p>
            <a:r>
              <a:rPr lang="en-US" dirty="0"/>
              <a:t>Maximize</a:t>
            </a:r>
            <a:br>
              <a:rPr lang="en-US" dirty="0"/>
            </a:br>
            <a:r>
              <a:rPr lang="en-US" dirty="0"/>
              <a:t>Usage</a:t>
            </a:r>
          </a:p>
        </p:txBody>
      </p:sp>
      <p:sp>
        <p:nvSpPr>
          <p:cNvPr id="12" name="Rectangle 11"/>
          <p:cNvSpPr/>
          <p:nvPr/>
        </p:nvSpPr>
        <p:spPr>
          <a:xfrm>
            <a:off x="392400" y="2783183"/>
            <a:ext cx="2698175" cy="1325008"/>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Opportunity</a:t>
            </a:r>
          </a:p>
          <a:p>
            <a:r>
              <a:rPr lang="en-US" sz="1836" dirty="0">
                <a:latin typeface="Segoe UI" panose="020B0502040204020203" pitchFamily="34" charset="0"/>
                <a:cs typeface="Segoe UI" panose="020B0502040204020203" pitchFamily="34" charset="0"/>
              </a:rPr>
              <a:t>Multi-step campaign to encourage account creation </a:t>
            </a:r>
          </a:p>
        </p:txBody>
      </p:sp>
      <p:sp>
        <p:nvSpPr>
          <p:cNvPr id="7" name="Rectangle 6"/>
          <p:cNvSpPr/>
          <p:nvPr/>
        </p:nvSpPr>
        <p:spPr>
          <a:xfrm>
            <a:off x="392401" y="4301739"/>
            <a:ext cx="2717601" cy="1325008"/>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Benefit</a:t>
            </a:r>
          </a:p>
          <a:p>
            <a:pPr lvl="0"/>
            <a:r>
              <a:rPr lang="en-US" sz="1836" dirty="0">
                <a:latin typeface="Segoe UI" panose="020B0502040204020203" pitchFamily="34" charset="0"/>
                <a:cs typeface="Segoe UI" panose="020B0502040204020203" pitchFamily="34" charset="0"/>
              </a:rPr>
              <a:t>Increase app usage and user retention by 80% during the early days</a:t>
            </a:r>
          </a:p>
        </p:txBody>
      </p:sp>
      <p:grpSp>
        <p:nvGrpSpPr>
          <p:cNvPr id="20" name="Group 19"/>
          <p:cNvGrpSpPr/>
          <p:nvPr/>
        </p:nvGrpSpPr>
        <p:grpSpPr>
          <a:xfrm>
            <a:off x="4194670" y="4409169"/>
            <a:ext cx="1748058" cy="706465"/>
            <a:chOff x="4111649" y="4323233"/>
            <a:chExt cx="1714181" cy="692775"/>
          </a:xfrm>
        </p:grpSpPr>
        <p:sp>
          <p:nvSpPr>
            <p:cNvPr id="75" name="TextBox 74"/>
            <p:cNvSpPr txBox="1"/>
            <p:nvPr/>
          </p:nvSpPr>
          <p:spPr>
            <a:xfrm>
              <a:off x="4765083" y="4325050"/>
              <a:ext cx="1060747" cy="690958"/>
            </a:xfrm>
            <a:prstGeom prst="rect">
              <a:avLst/>
            </a:prstGeom>
            <a:noFill/>
          </p:spPr>
          <p:txBody>
            <a:bodyPr wrap="square" lIns="186494" tIns="149196" rIns="186494" bIns="149196" rtlCol="0" anchor="ctr">
              <a:spAutoFit/>
            </a:bodyPr>
            <a:lstStyle/>
            <a:p>
              <a:pPr>
                <a:lnSpc>
                  <a:spcPct val="90000"/>
                </a:lnSpc>
                <a:spcAft>
                  <a:spcPts val="612"/>
                </a:spcAft>
              </a:pPr>
              <a:r>
                <a:rPr lang="en-US" sz="1428" i="1" dirty="0">
                  <a:gradFill>
                    <a:gsLst>
                      <a:gs pos="2917">
                        <a:schemeClr val="tx1"/>
                      </a:gs>
                      <a:gs pos="30000">
                        <a:schemeClr val="tx1"/>
                      </a:gs>
                    </a:gsLst>
                    <a:lin ang="5400000" scaled="0"/>
                  </a:gradFill>
                </a:rPr>
                <a:t>Created account</a:t>
              </a:r>
            </a:p>
          </p:txBody>
        </p:sp>
        <p:sp>
          <p:nvSpPr>
            <p:cNvPr id="100" name="Freeform 13"/>
            <p:cNvSpPr>
              <a:spLocks noEditPoints="1"/>
            </p:cNvSpPr>
            <p:nvPr/>
          </p:nvSpPr>
          <p:spPr bwMode="auto">
            <a:xfrm>
              <a:off x="4111649" y="4323233"/>
              <a:ext cx="661791" cy="615013"/>
            </a:xfrm>
            <a:custGeom>
              <a:avLst/>
              <a:gdLst>
                <a:gd name="T0" fmla="*/ 1289 w 3451"/>
                <a:gd name="T1" fmla="*/ 2402 h 3209"/>
                <a:gd name="T2" fmla="*/ 1725 w 3451"/>
                <a:gd name="T3" fmla="*/ 2688 h 3209"/>
                <a:gd name="T4" fmla="*/ 2162 w 3451"/>
                <a:gd name="T5" fmla="*/ 2402 h 3209"/>
                <a:gd name="T6" fmla="*/ 2475 w 3451"/>
                <a:gd name="T7" fmla="*/ 2173 h 3209"/>
                <a:gd name="T8" fmla="*/ 3023 w 3451"/>
                <a:gd name="T9" fmla="*/ 2508 h 3209"/>
                <a:gd name="T10" fmla="*/ 3451 w 3451"/>
                <a:gd name="T11" fmla="*/ 2941 h 3209"/>
                <a:gd name="T12" fmla="*/ 3191 w 3451"/>
                <a:gd name="T13" fmla="*/ 3064 h 3209"/>
                <a:gd name="T14" fmla="*/ 2746 w 3451"/>
                <a:gd name="T15" fmla="*/ 3150 h 3209"/>
                <a:gd name="T16" fmla="*/ 2183 w 3451"/>
                <a:gd name="T17" fmla="*/ 3199 h 3209"/>
                <a:gd name="T18" fmla="*/ 1571 w 3451"/>
                <a:gd name="T19" fmla="*/ 3208 h 3209"/>
                <a:gd name="T20" fmla="*/ 975 w 3451"/>
                <a:gd name="T21" fmla="*/ 3180 h 3209"/>
                <a:gd name="T22" fmla="*/ 464 w 3451"/>
                <a:gd name="T23" fmla="*/ 3113 h 3209"/>
                <a:gd name="T24" fmla="*/ 103 w 3451"/>
                <a:gd name="T25" fmla="*/ 3008 h 3209"/>
                <a:gd name="T26" fmla="*/ 196 w 3451"/>
                <a:gd name="T27" fmla="*/ 2715 h 3209"/>
                <a:gd name="T28" fmla="*/ 691 w 3451"/>
                <a:gd name="T29" fmla="*/ 2325 h 3209"/>
                <a:gd name="T30" fmla="*/ 2091 w 3451"/>
                <a:gd name="T31" fmla="*/ 717 h 3209"/>
                <a:gd name="T32" fmla="*/ 1881 w 3451"/>
                <a:gd name="T33" fmla="*/ 844 h 3209"/>
                <a:gd name="T34" fmla="*/ 1575 w 3451"/>
                <a:gd name="T35" fmla="*/ 975 h 3209"/>
                <a:gd name="T36" fmla="*/ 1319 w 3451"/>
                <a:gd name="T37" fmla="*/ 1065 h 3209"/>
                <a:gd name="T38" fmla="*/ 1158 w 3451"/>
                <a:gd name="T39" fmla="*/ 1173 h 3209"/>
                <a:gd name="T40" fmla="*/ 1132 w 3451"/>
                <a:gd name="T41" fmla="*/ 1377 h 3209"/>
                <a:gd name="T42" fmla="*/ 1217 w 3451"/>
                <a:gd name="T43" fmla="*/ 1678 h 3209"/>
                <a:gd name="T44" fmla="*/ 1474 w 3451"/>
                <a:gd name="T45" fmla="*/ 1957 h 3209"/>
                <a:gd name="T46" fmla="*/ 1742 w 3451"/>
                <a:gd name="T47" fmla="*/ 2071 h 3209"/>
                <a:gd name="T48" fmla="*/ 2030 w 3451"/>
                <a:gd name="T49" fmla="*/ 1916 h 3209"/>
                <a:gd name="T50" fmla="*/ 2249 w 3451"/>
                <a:gd name="T51" fmla="*/ 1640 h 3209"/>
                <a:gd name="T52" fmla="*/ 2307 w 3451"/>
                <a:gd name="T53" fmla="*/ 1448 h 3209"/>
                <a:gd name="T54" fmla="*/ 2351 w 3451"/>
                <a:gd name="T55" fmla="*/ 1430 h 3209"/>
                <a:gd name="T56" fmla="*/ 2428 w 3451"/>
                <a:gd name="T57" fmla="*/ 1254 h 3209"/>
                <a:gd name="T58" fmla="*/ 2443 w 3451"/>
                <a:gd name="T59" fmla="*/ 1014 h 3209"/>
                <a:gd name="T60" fmla="*/ 2391 w 3451"/>
                <a:gd name="T61" fmla="*/ 889 h 3209"/>
                <a:gd name="T62" fmla="*/ 2313 w 3451"/>
                <a:gd name="T63" fmla="*/ 946 h 3209"/>
                <a:gd name="T64" fmla="*/ 2262 w 3451"/>
                <a:gd name="T65" fmla="*/ 986 h 3209"/>
                <a:gd name="T66" fmla="*/ 2200 w 3451"/>
                <a:gd name="T67" fmla="*/ 850 h 3209"/>
                <a:gd name="T68" fmla="*/ 2135 w 3451"/>
                <a:gd name="T69" fmla="*/ 720 h 3209"/>
                <a:gd name="T70" fmla="*/ 1748 w 3451"/>
                <a:gd name="T71" fmla="*/ 13 h 3209"/>
                <a:gd name="T72" fmla="*/ 1984 w 3451"/>
                <a:gd name="T73" fmla="*/ 80 h 3209"/>
                <a:gd name="T74" fmla="*/ 2214 w 3451"/>
                <a:gd name="T75" fmla="*/ 118 h 3209"/>
                <a:gd name="T76" fmla="*/ 2396 w 3451"/>
                <a:gd name="T77" fmla="*/ 239 h 3209"/>
                <a:gd name="T78" fmla="*/ 2575 w 3451"/>
                <a:gd name="T79" fmla="*/ 502 h 3209"/>
                <a:gd name="T80" fmla="*/ 2658 w 3451"/>
                <a:gd name="T81" fmla="*/ 861 h 3209"/>
                <a:gd name="T82" fmla="*/ 2667 w 3451"/>
                <a:gd name="T83" fmla="*/ 1271 h 3209"/>
                <a:gd name="T84" fmla="*/ 2687 w 3451"/>
                <a:gd name="T85" fmla="*/ 1657 h 3209"/>
                <a:gd name="T86" fmla="*/ 2789 w 3451"/>
                <a:gd name="T87" fmla="*/ 2053 h 3209"/>
                <a:gd name="T88" fmla="*/ 2729 w 3451"/>
                <a:gd name="T89" fmla="*/ 2209 h 3209"/>
                <a:gd name="T90" fmla="*/ 2311 w 3451"/>
                <a:gd name="T91" fmla="*/ 2061 h 3209"/>
                <a:gd name="T92" fmla="*/ 2202 w 3451"/>
                <a:gd name="T93" fmla="*/ 2148 h 3209"/>
                <a:gd name="T94" fmla="*/ 2159 w 3451"/>
                <a:gd name="T95" fmla="*/ 2054 h 3209"/>
                <a:gd name="T96" fmla="*/ 2141 w 3451"/>
                <a:gd name="T97" fmla="*/ 1992 h 3209"/>
                <a:gd name="T98" fmla="*/ 1920 w 3451"/>
                <a:gd name="T99" fmla="*/ 2146 h 3209"/>
                <a:gd name="T100" fmla="*/ 1627 w 3451"/>
                <a:gd name="T101" fmla="*/ 2190 h 3209"/>
                <a:gd name="T102" fmla="*/ 1308 w 3451"/>
                <a:gd name="T103" fmla="*/ 1993 h 3209"/>
                <a:gd name="T104" fmla="*/ 1301 w 3451"/>
                <a:gd name="T105" fmla="*/ 2010 h 3209"/>
                <a:gd name="T106" fmla="*/ 1260 w 3451"/>
                <a:gd name="T107" fmla="*/ 2130 h 3209"/>
                <a:gd name="T108" fmla="*/ 1179 w 3451"/>
                <a:gd name="T109" fmla="*/ 2102 h 3209"/>
                <a:gd name="T110" fmla="*/ 941 w 3451"/>
                <a:gd name="T111" fmla="*/ 2095 h 3209"/>
                <a:gd name="T112" fmla="*/ 601 w 3451"/>
                <a:gd name="T113" fmla="*/ 2182 h 3209"/>
                <a:gd name="T114" fmla="*/ 747 w 3451"/>
                <a:gd name="T115" fmla="*/ 1721 h 3209"/>
                <a:gd name="T116" fmla="*/ 779 w 3451"/>
                <a:gd name="T117" fmla="*/ 1264 h 3209"/>
                <a:gd name="T118" fmla="*/ 797 w 3451"/>
                <a:gd name="T119" fmla="*/ 799 h 3209"/>
                <a:gd name="T120" fmla="*/ 907 w 3451"/>
                <a:gd name="T121" fmla="*/ 438 h 3209"/>
                <a:gd name="T122" fmla="*/ 1151 w 3451"/>
                <a:gd name="T123" fmla="*/ 168 h 3209"/>
                <a:gd name="T124" fmla="*/ 1472 w 3451"/>
                <a:gd name="T125" fmla="*/ 21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3209">
                  <a:moveTo>
                    <a:pt x="1073" y="2130"/>
                  </a:moveTo>
                  <a:lnTo>
                    <a:pt x="1106" y="2186"/>
                  </a:lnTo>
                  <a:lnTo>
                    <a:pt x="1145" y="2241"/>
                  </a:lnTo>
                  <a:lnTo>
                    <a:pt x="1188" y="2296"/>
                  </a:lnTo>
                  <a:lnTo>
                    <a:pt x="1235" y="2349"/>
                  </a:lnTo>
                  <a:lnTo>
                    <a:pt x="1289" y="2402"/>
                  </a:lnTo>
                  <a:lnTo>
                    <a:pt x="1347" y="2452"/>
                  </a:lnTo>
                  <a:lnTo>
                    <a:pt x="1411" y="2502"/>
                  </a:lnTo>
                  <a:lnTo>
                    <a:pt x="1481" y="2550"/>
                  </a:lnTo>
                  <a:lnTo>
                    <a:pt x="1557" y="2598"/>
                  </a:lnTo>
                  <a:lnTo>
                    <a:pt x="1638" y="2644"/>
                  </a:lnTo>
                  <a:lnTo>
                    <a:pt x="1725" y="2688"/>
                  </a:lnTo>
                  <a:lnTo>
                    <a:pt x="1812" y="2644"/>
                  </a:lnTo>
                  <a:lnTo>
                    <a:pt x="1894" y="2598"/>
                  </a:lnTo>
                  <a:lnTo>
                    <a:pt x="1969" y="2550"/>
                  </a:lnTo>
                  <a:lnTo>
                    <a:pt x="2040" y="2502"/>
                  </a:lnTo>
                  <a:lnTo>
                    <a:pt x="2104" y="2452"/>
                  </a:lnTo>
                  <a:lnTo>
                    <a:pt x="2162" y="2402"/>
                  </a:lnTo>
                  <a:lnTo>
                    <a:pt x="2215" y="2349"/>
                  </a:lnTo>
                  <a:lnTo>
                    <a:pt x="2263" y="2296"/>
                  </a:lnTo>
                  <a:lnTo>
                    <a:pt x="2306" y="2241"/>
                  </a:lnTo>
                  <a:lnTo>
                    <a:pt x="2345" y="2186"/>
                  </a:lnTo>
                  <a:lnTo>
                    <a:pt x="2377" y="2130"/>
                  </a:lnTo>
                  <a:lnTo>
                    <a:pt x="2475" y="2173"/>
                  </a:lnTo>
                  <a:lnTo>
                    <a:pt x="2572" y="2220"/>
                  </a:lnTo>
                  <a:lnTo>
                    <a:pt x="2666" y="2271"/>
                  </a:lnTo>
                  <a:lnTo>
                    <a:pt x="2759" y="2325"/>
                  </a:lnTo>
                  <a:lnTo>
                    <a:pt x="2849" y="2383"/>
                  </a:lnTo>
                  <a:lnTo>
                    <a:pt x="2937" y="2443"/>
                  </a:lnTo>
                  <a:lnTo>
                    <a:pt x="3023" y="2508"/>
                  </a:lnTo>
                  <a:lnTo>
                    <a:pt x="3104" y="2575"/>
                  </a:lnTo>
                  <a:lnTo>
                    <a:pt x="3182" y="2644"/>
                  </a:lnTo>
                  <a:lnTo>
                    <a:pt x="3254" y="2715"/>
                  </a:lnTo>
                  <a:lnTo>
                    <a:pt x="3323" y="2788"/>
                  </a:lnTo>
                  <a:lnTo>
                    <a:pt x="3389" y="2863"/>
                  </a:lnTo>
                  <a:lnTo>
                    <a:pt x="3451" y="2941"/>
                  </a:lnTo>
                  <a:lnTo>
                    <a:pt x="3422" y="2964"/>
                  </a:lnTo>
                  <a:lnTo>
                    <a:pt x="3389" y="2986"/>
                  </a:lnTo>
                  <a:lnTo>
                    <a:pt x="3348" y="3008"/>
                  </a:lnTo>
                  <a:lnTo>
                    <a:pt x="3301" y="3028"/>
                  </a:lnTo>
                  <a:lnTo>
                    <a:pt x="3249" y="3047"/>
                  </a:lnTo>
                  <a:lnTo>
                    <a:pt x="3191" y="3064"/>
                  </a:lnTo>
                  <a:lnTo>
                    <a:pt x="3127" y="3081"/>
                  </a:lnTo>
                  <a:lnTo>
                    <a:pt x="3060" y="3098"/>
                  </a:lnTo>
                  <a:lnTo>
                    <a:pt x="2987" y="3113"/>
                  </a:lnTo>
                  <a:lnTo>
                    <a:pt x="2910" y="3126"/>
                  </a:lnTo>
                  <a:lnTo>
                    <a:pt x="2830" y="3139"/>
                  </a:lnTo>
                  <a:lnTo>
                    <a:pt x="2746" y="3150"/>
                  </a:lnTo>
                  <a:lnTo>
                    <a:pt x="2659" y="3161"/>
                  </a:lnTo>
                  <a:lnTo>
                    <a:pt x="2569" y="3170"/>
                  </a:lnTo>
                  <a:lnTo>
                    <a:pt x="2475" y="3180"/>
                  </a:lnTo>
                  <a:lnTo>
                    <a:pt x="2380" y="3187"/>
                  </a:lnTo>
                  <a:lnTo>
                    <a:pt x="2283" y="3193"/>
                  </a:lnTo>
                  <a:lnTo>
                    <a:pt x="2183" y="3199"/>
                  </a:lnTo>
                  <a:lnTo>
                    <a:pt x="2084" y="3203"/>
                  </a:lnTo>
                  <a:lnTo>
                    <a:pt x="1982" y="3206"/>
                  </a:lnTo>
                  <a:lnTo>
                    <a:pt x="1879" y="3208"/>
                  </a:lnTo>
                  <a:lnTo>
                    <a:pt x="1777" y="3209"/>
                  </a:lnTo>
                  <a:lnTo>
                    <a:pt x="1674" y="3209"/>
                  </a:lnTo>
                  <a:lnTo>
                    <a:pt x="1571" y="3208"/>
                  </a:lnTo>
                  <a:lnTo>
                    <a:pt x="1469" y="3206"/>
                  </a:lnTo>
                  <a:lnTo>
                    <a:pt x="1367" y="3203"/>
                  </a:lnTo>
                  <a:lnTo>
                    <a:pt x="1267" y="3199"/>
                  </a:lnTo>
                  <a:lnTo>
                    <a:pt x="1168" y="3193"/>
                  </a:lnTo>
                  <a:lnTo>
                    <a:pt x="1071" y="3187"/>
                  </a:lnTo>
                  <a:lnTo>
                    <a:pt x="975" y="3180"/>
                  </a:lnTo>
                  <a:lnTo>
                    <a:pt x="882" y="3170"/>
                  </a:lnTo>
                  <a:lnTo>
                    <a:pt x="792" y="3161"/>
                  </a:lnTo>
                  <a:lnTo>
                    <a:pt x="705" y="3150"/>
                  </a:lnTo>
                  <a:lnTo>
                    <a:pt x="621" y="3139"/>
                  </a:lnTo>
                  <a:lnTo>
                    <a:pt x="541" y="3126"/>
                  </a:lnTo>
                  <a:lnTo>
                    <a:pt x="464" y="3113"/>
                  </a:lnTo>
                  <a:lnTo>
                    <a:pt x="391" y="3098"/>
                  </a:lnTo>
                  <a:lnTo>
                    <a:pt x="324" y="3081"/>
                  </a:lnTo>
                  <a:lnTo>
                    <a:pt x="260" y="3064"/>
                  </a:lnTo>
                  <a:lnTo>
                    <a:pt x="202" y="3047"/>
                  </a:lnTo>
                  <a:lnTo>
                    <a:pt x="150" y="3028"/>
                  </a:lnTo>
                  <a:lnTo>
                    <a:pt x="103" y="3008"/>
                  </a:lnTo>
                  <a:lnTo>
                    <a:pt x="62" y="2986"/>
                  </a:lnTo>
                  <a:lnTo>
                    <a:pt x="27" y="2964"/>
                  </a:lnTo>
                  <a:lnTo>
                    <a:pt x="0" y="2941"/>
                  </a:lnTo>
                  <a:lnTo>
                    <a:pt x="62" y="2863"/>
                  </a:lnTo>
                  <a:lnTo>
                    <a:pt x="127" y="2788"/>
                  </a:lnTo>
                  <a:lnTo>
                    <a:pt x="196" y="2715"/>
                  </a:lnTo>
                  <a:lnTo>
                    <a:pt x="269" y="2644"/>
                  </a:lnTo>
                  <a:lnTo>
                    <a:pt x="346" y="2575"/>
                  </a:lnTo>
                  <a:lnTo>
                    <a:pt x="427" y="2508"/>
                  </a:lnTo>
                  <a:lnTo>
                    <a:pt x="512" y="2443"/>
                  </a:lnTo>
                  <a:lnTo>
                    <a:pt x="601" y="2383"/>
                  </a:lnTo>
                  <a:lnTo>
                    <a:pt x="691" y="2325"/>
                  </a:lnTo>
                  <a:lnTo>
                    <a:pt x="784" y="2271"/>
                  </a:lnTo>
                  <a:lnTo>
                    <a:pt x="879" y="2220"/>
                  </a:lnTo>
                  <a:lnTo>
                    <a:pt x="975" y="2173"/>
                  </a:lnTo>
                  <a:lnTo>
                    <a:pt x="1073" y="2130"/>
                  </a:lnTo>
                  <a:close/>
                  <a:moveTo>
                    <a:pt x="2107" y="714"/>
                  </a:moveTo>
                  <a:lnTo>
                    <a:pt x="2091" y="717"/>
                  </a:lnTo>
                  <a:lnTo>
                    <a:pt x="2075" y="725"/>
                  </a:lnTo>
                  <a:lnTo>
                    <a:pt x="2059" y="734"/>
                  </a:lnTo>
                  <a:lnTo>
                    <a:pt x="2042" y="746"/>
                  </a:lnTo>
                  <a:lnTo>
                    <a:pt x="1988" y="781"/>
                  </a:lnTo>
                  <a:lnTo>
                    <a:pt x="1935" y="815"/>
                  </a:lnTo>
                  <a:lnTo>
                    <a:pt x="1881" y="844"/>
                  </a:lnTo>
                  <a:lnTo>
                    <a:pt x="1829" y="871"/>
                  </a:lnTo>
                  <a:lnTo>
                    <a:pt x="1776" y="897"/>
                  </a:lnTo>
                  <a:lnTo>
                    <a:pt x="1724" y="919"/>
                  </a:lnTo>
                  <a:lnTo>
                    <a:pt x="1673" y="938"/>
                  </a:lnTo>
                  <a:lnTo>
                    <a:pt x="1624" y="957"/>
                  </a:lnTo>
                  <a:lnTo>
                    <a:pt x="1575" y="975"/>
                  </a:lnTo>
                  <a:lnTo>
                    <a:pt x="1527" y="991"/>
                  </a:lnTo>
                  <a:lnTo>
                    <a:pt x="1481" y="1007"/>
                  </a:lnTo>
                  <a:lnTo>
                    <a:pt x="1438" y="1021"/>
                  </a:lnTo>
                  <a:lnTo>
                    <a:pt x="1396" y="1036"/>
                  </a:lnTo>
                  <a:lnTo>
                    <a:pt x="1357" y="1050"/>
                  </a:lnTo>
                  <a:lnTo>
                    <a:pt x="1319" y="1065"/>
                  </a:lnTo>
                  <a:lnTo>
                    <a:pt x="1284" y="1080"/>
                  </a:lnTo>
                  <a:lnTo>
                    <a:pt x="1253" y="1096"/>
                  </a:lnTo>
                  <a:lnTo>
                    <a:pt x="1225" y="1113"/>
                  </a:lnTo>
                  <a:lnTo>
                    <a:pt x="1198" y="1131"/>
                  </a:lnTo>
                  <a:lnTo>
                    <a:pt x="1176" y="1151"/>
                  </a:lnTo>
                  <a:lnTo>
                    <a:pt x="1158" y="1173"/>
                  </a:lnTo>
                  <a:lnTo>
                    <a:pt x="1143" y="1196"/>
                  </a:lnTo>
                  <a:lnTo>
                    <a:pt x="1132" y="1222"/>
                  </a:lnTo>
                  <a:lnTo>
                    <a:pt x="1126" y="1252"/>
                  </a:lnTo>
                  <a:lnTo>
                    <a:pt x="1124" y="1283"/>
                  </a:lnTo>
                  <a:lnTo>
                    <a:pt x="1126" y="1319"/>
                  </a:lnTo>
                  <a:lnTo>
                    <a:pt x="1132" y="1377"/>
                  </a:lnTo>
                  <a:lnTo>
                    <a:pt x="1141" y="1434"/>
                  </a:lnTo>
                  <a:lnTo>
                    <a:pt x="1152" y="1489"/>
                  </a:lnTo>
                  <a:lnTo>
                    <a:pt x="1165" y="1542"/>
                  </a:lnTo>
                  <a:lnTo>
                    <a:pt x="1181" y="1592"/>
                  </a:lnTo>
                  <a:lnTo>
                    <a:pt x="1198" y="1637"/>
                  </a:lnTo>
                  <a:lnTo>
                    <a:pt x="1217" y="1678"/>
                  </a:lnTo>
                  <a:lnTo>
                    <a:pt x="1249" y="1730"/>
                  </a:lnTo>
                  <a:lnTo>
                    <a:pt x="1284" y="1780"/>
                  </a:lnTo>
                  <a:lnTo>
                    <a:pt x="1324" y="1828"/>
                  </a:lnTo>
                  <a:lnTo>
                    <a:pt x="1369" y="1873"/>
                  </a:lnTo>
                  <a:lnTo>
                    <a:pt x="1418" y="1916"/>
                  </a:lnTo>
                  <a:lnTo>
                    <a:pt x="1474" y="1957"/>
                  </a:lnTo>
                  <a:lnTo>
                    <a:pt x="1534" y="1996"/>
                  </a:lnTo>
                  <a:lnTo>
                    <a:pt x="1598" y="2034"/>
                  </a:lnTo>
                  <a:lnTo>
                    <a:pt x="1634" y="2052"/>
                  </a:lnTo>
                  <a:lnTo>
                    <a:pt x="1671" y="2064"/>
                  </a:lnTo>
                  <a:lnTo>
                    <a:pt x="1707" y="2071"/>
                  </a:lnTo>
                  <a:lnTo>
                    <a:pt x="1742" y="2071"/>
                  </a:lnTo>
                  <a:lnTo>
                    <a:pt x="1779" y="2064"/>
                  </a:lnTo>
                  <a:lnTo>
                    <a:pt x="1814" y="2052"/>
                  </a:lnTo>
                  <a:lnTo>
                    <a:pt x="1851" y="2034"/>
                  </a:lnTo>
                  <a:lnTo>
                    <a:pt x="1916" y="1996"/>
                  </a:lnTo>
                  <a:lnTo>
                    <a:pt x="1976" y="1957"/>
                  </a:lnTo>
                  <a:lnTo>
                    <a:pt x="2030" y="1916"/>
                  </a:lnTo>
                  <a:lnTo>
                    <a:pt x="2079" y="1873"/>
                  </a:lnTo>
                  <a:lnTo>
                    <a:pt x="2125" y="1828"/>
                  </a:lnTo>
                  <a:lnTo>
                    <a:pt x="2165" y="1780"/>
                  </a:lnTo>
                  <a:lnTo>
                    <a:pt x="2200" y="1730"/>
                  </a:lnTo>
                  <a:lnTo>
                    <a:pt x="2231" y="1678"/>
                  </a:lnTo>
                  <a:lnTo>
                    <a:pt x="2249" y="1640"/>
                  </a:lnTo>
                  <a:lnTo>
                    <a:pt x="2266" y="1599"/>
                  </a:lnTo>
                  <a:lnTo>
                    <a:pt x="2281" y="1554"/>
                  </a:lnTo>
                  <a:lnTo>
                    <a:pt x="2293" y="1506"/>
                  </a:lnTo>
                  <a:lnTo>
                    <a:pt x="2304" y="1456"/>
                  </a:lnTo>
                  <a:lnTo>
                    <a:pt x="2305" y="1452"/>
                  </a:lnTo>
                  <a:lnTo>
                    <a:pt x="2307" y="1448"/>
                  </a:lnTo>
                  <a:lnTo>
                    <a:pt x="2309" y="1446"/>
                  </a:lnTo>
                  <a:lnTo>
                    <a:pt x="2312" y="1445"/>
                  </a:lnTo>
                  <a:lnTo>
                    <a:pt x="2315" y="1444"/>
                  </a:lnTo>
                  <a:lnTo>
                    <a:pt x="2319" y="1444"/>
                  </a:lnTo>
                  <a:lnTo>
                    <a:pt x="2335" y="1440"/>
                  </a:lnTo>
                  <a:lnTo>
                    <a:pt x="2351" y="1430"/>
                  </a:lnTo>
                  <a:lnTo>
                    <a:pt x="2365" y="1413"/>
                  </a:lnTo>
                  <a:lnTo>
                    <a:pt x="2380" y="1390"/>
                  </a:lnTo>
                  <a:lnTo>
                    <a:pt x="2394" y="1363"/>
                  </a:lnTo>
                  <a:lnTo>
                    <a:pt x="2406" y="1330"/>
                  </a:lnTo>
                  <a:lnTo>
                    <a:pt x="2418" y="1293"/>
                  </a:lnTo>
                  <a:lnTo>
                    <a:pt x="2428" y="1254"/>
                  </a:lnTo>
                  <a:lnTo>
                    <a:pt x="2436" y="1211"/>
                  </a:lnTo>
                  <a:lnTo>
                    <a:pt x="2442" y="1166"/>
                  </a:lnTo>
                  <a:lnTo>
                    <a:pt x="2445" y="1124"/>
                  </a:lnTo>
                  <a:lnTo>
                    <a:pt x="2446" y="1085"/>
                  </a:lnTo>
                  <a:lnTo>
                    <a:pt x="2445" y="1047"/>
                  </a:lnTo>
                  <a:lnTo>
                    <a:pt x="2443" y="1014"/>
                  </a:lnTo>
                  <a:lnTo>
                    <a:pt x="2438" y="982"/>
                  </a:lnTo>
                  <a:lnTo>
                    <a:pt x="2431" y="955"/>
                  </a:lnTo>
                  <a:lnTo>
                    <a:pt x="2423" y="931"/>
                  </a:lnTo>
                  <a:lnTo>
                    <a:pt x="2414" y="912"/>
                  </a:lnTo>
                  <a:lnTo>
                    <a:pt x="2403" y="899"/>
                  </a:lnTo>
                  <a:lnTo>
                    <a:pt x="2391" y="889"/>
                  </a:lnTo>
                  <a:lnTo>
                    <a:pt x="2377" y="886"/>
                  </a:lnTo>
                  <a:lnTo>
                    <a:pt x="2364" y="889"/>
                  </a:lnTo>
                  <a:lnTo>
                    <a:pt x="2351" y="897"/>
                  </a:lnTo>
                  <a:lnTo>
                    <a:pt x="2338" y="909"/>
                  </a:lnTo>
                  <a:lnTo>
                    <a:pt x="2326" y="926"/>
                  </a:lnTo>
                  <a:lnTo>
                    <a:pt x="2313" y="946"/>
                  </a:lnTo>
                  <a:lnTo>
                    <a:pt x="2306" y="960"/>
                  </a:lnTo>
                  <a:lnTo>
                    <a:pt x="2297" y="973"/>
                  </a:lnTo>
                  <a:lnTo>
                    <a:pt x="2289" y="982"/>
                  </a:lnTo>
                  <a:lnTo>
                    <a:pt x="2281" y="989"/>
                  </a:lnTo>
                  <a:lnTo>
                    <a:pt x="2271" y="990"/>
                  </a:lnTo>
                  <a:lnTo>
                    <a:pt x="2262" y="986"/>
                  </a:lnTo>
                  <a:lnTo>
                    <a:pt x="2251" y="976"/>
                  </a:lnTo>
                  <a:lnTo>
                    <a:pt x="2238" y="956"/>
                  </a:lnTo>
                  <a:lnTo>
                    <a:pt x="2226" y="932"/>
                  </a:lnTo>
                  <a:lnTo>
                    <a:pt x="2217" y="906"/>
                  </a:lnTo>
                  <a:lnTo>
                    <a:pt x="2208" y="879"/>
                  </a:lnTo>
                  <a:lnTo>
                    <a:pt x="2200" y="850"/>
                  </a:lnTo>
                  <a:lnTo>
                    <a:pt x="2193" y="823"/>
                  </a:lnTo>
                  <a:lnTo>
                    <a:pt x="2184" y="797"/>
                  </a:lnTo>
                  <a:lnTo>
                    <a:pt x="2173" y="768"/>
                  </a:lnTo>
                  <a:lnTo>
                    <a:pt x="2160" y="746"/>
                  </a:lnTo>
                  <a:lnTo>
                    <a:pt x="2148" y="730"/>
                  </a:lnTo>
                  <a:lnTo>
                    <a:pt x="2135" y="720"/>
                  </a:lnTo>
                  <a:lnTo>
                    <a:pt x="2120" y="714"/>
                  </a:lnTo>
                  <a:lnTo>
                    <a:pt x="2107" y="714"/>
                  </a:lnTo>
                  <a:close/>
                  <a:moveTo>
                    <a:pt x="1621" y="0"/>
                  </a:moveTo>
                  <a:lnTo>
                    <a:pt x="1665" y="1"/>
                  </a:lnTo>
                  <a:lnTo>
                    <a:pt x="1708" y="5"/>
                  </a:lnTo>
                  <a:lnTo>
                    <a:pt x="1748" y="13"/>
                  </a:lnTo>
                  <a:lnTo>
                    <a:pt x="1788" y="23"/>
                  </a:lnTo>
                  <a:lnTo>
                    <a:pt x="1828" y="37"/>
                  </a:lnTo>
                  <a:lnTo>
                    <a:pt x="1868" y="52"/>
                  </a:lnTo>
                  <a:lnTo>
                    <a:pt x="1908" y="70"/>
                  </a:lnTo>
                  <a:lnTo>
                    <a:pt x="1949" y="90"/>
                  </a:lnTo>
                  <a:lnTo>
                    <a:pt x="1984" y="80"/>
                  </a:lnTo>
                  <a:lnTo>
                    <a:pt x="2022" y="75"/>
                  </a:lnTo>
                  <a:lnTo>
                    <a:pt x="2061" y="75"/>
                  </a:lnTo>
                  <a:lnTo>
                    <a:pt x="2099" y="81"/>
                  </a:lnTo>
                  <a:lnTo>
                    <a:pt x="2138" y="90"/>
                  </a:lnTo>
                  <a:lnTo>
                    <a:pt x="2176" y="104"/>
                  </a:lnTo>
                  <a:lnTo>
                    <a:pt x="2214" y="118"/>
                  </a:lnTo>
                  <a:lnTo>
                    <a:pt x="2249" y="136"/>
                  </a:lnTo>
                  <a:lnTo>
                    <a:pt x="2284" y="156"/>
                  </a:lnTo>
                  <a:lnTo>
                    <a:pt x="2316" y="177"/>
                  </a:lnTo>
                  <a:lnTo>
                    <a:pt x="2346" y="198"/>
                  </a:lnTo>
                  <a:lnTo>
                    <a:pt x="2373" y="219"/>
                  </a:lnTo>
                  <a:lnTo>
                    <a:pt x="2396" y="239"/>
                  </a:lnTo>
                  <a:lnTo>
                    <a:pt x="2435" y="275"/>
                  </a:lnTo>
                  <a:lnTo>
                    <a:pt x="2468" y="315"/>
                  </a:lnTo>
                  <a:lnTo>
                    <a:pt x="2500" y="358"/>
                  </a:lnTo>
                  <a:lnTo>
                    <a:pt x="2527" y="403"/>
                  </a:lnTo>
                  <a:lnTo>
                    <a:pt x="2552" y="451"/>
                  </a:lnTo>
                  <a:lnTo>
                    <a:pt x="2575" y="502"/>
                  </a:lnTo>
                  <a:lnTo>
                    <a:pt x="2597" y="555"/>
                  </a:lnTo>
                  <a:lnTo>
                    <a:pt x="2617" y="615"/>
                  </a:lnTo>
                  <a:lnTo>
                    <a:pt x="2633" y="677"/>
                  </a:lnTo>
                  <a:lnTo>
                    <a:pt x="2644" y="737"/>
                  </a:lnTo>
                  <a:lnTo>
                    <a:pt x="2652" y="799"/>
                  </a:lnTo>
                  <a:lnTo>
                    <a:pt x="2658" y="861"/>
                  </a:lnTo>
                  <a:lnTo>
                    <a:pt x="2661" y="932"/>
                  </a:lnTo>
                  <a:lnTo>
                    <a:pt x="2664" y="1002"/>
                  </a:lnTo>
                  <a:lnTo>
                    <a:pt x="2665" y="1071"/>
                  </a:lnTo>
                  <a:lnTo>
                    <a:pt x="2666" y="1140"/>
                  </a:lnTo>
                  <a:lnTo>
                    <a:pt x="2666" y="1207"/>
                  </a:lnTo>
                  <a:lnTo>
                    <a:pt x="2667" y="1271"/>
                  </a:lnTo>
                  <a:lnTo>
                    <a:pt x="2667" y="1337"/>
                  </a:lnTo>
                  <a:lnTo>
                    <a:pt x="2669" y="1401"/>
                  </a:lnTo>
                  <a:lnTo>
                    <a:pt x="2671" y="1465"/>
                  </a:lnTo>
                  <a:lnTo>
                    <a:pt x="2674" y="1529"/>
                  </a:lnTo>
                  <a:lnTo>
                    <a:pt x="2680" y="1593"/>
                  </a:lnTo>
                  <a:lnTo>
                    <a:pt x="2687" y="1657"/>
                  </a:lnTo>
                  <a:lnTo>
                    <a:pt x="2696" y="1722"/>
                  </a:lnTo>
                  <a:lnTo>
                    <a:pt x="2708" y="1786"/>
                  </a:lnTo>
                  <a:lnTo>
                    <a:pt x="2723" y="1852"/>
                  </a:lnTo>
                  <a:lnTo>
                    <a:pt x="2742" y="1918"/>
                  </a:lnTo>
                  <a:lnTo>
                    <a:pt x="2764" y="1985"/>
                  </a:lnTo>
                  <a:lnTo>
                    <a:pt x="2789" y="2053"/>
                  </a:lnTo>
                  <a:lnTo>
                    <a:pt x="2819" y="2123"/>
                  </a:lnTo>
                  <a:lnTo>
                    <a:pt x="2854" y="2194"/>
                  </a:lnTo>
                  <a:lnTo>
                    <a:pt x="2893" y="2266"/>
                  </a:lnTo>
                  <a:lnTo>
                    <a:pt x="2938" y="2342"/>
                  </a:lnTo>
                  <a:lnTo>
                    <a:pt x="2835" y="2273"/>
                  </a:lnTo>
                  <a:lnTo>
                    <a:pt x="2729" y="2209"/>
                  </a:lnTo>
                  <a:lnTo>
                    <a:pt x="2619" y="2149"/>
                  </a:lnTo>
                  <a:lnTo>
                    <a:pt x="2508" y="2095"/>
                  </a:lnTo>
                  <a:lnTo>
                    <a:pt x="2394" y="2044"/>
                  </a:lnTo>
                  <a:lnTo>
                    <a:pt x="2346" y="2023"/>
                  </a:lnTo>
                  <a:lnTo>
                    <a:pt x="2330" y="2041"/>
                  </a:lnTo>
                  <a:lnTo>
                    <a:pt x="2311" y="2061"/>
                  </a:lnTo>
                  <a:lnTo>
                    <a:pt x="2292" y="2082"/>
                  </a:lnTo>
                  <a:lnTo>
                    <a:pt x="2271" y="2102"/>
                  </a:lnTo>
                  <a:lnTo>
                    <a:pt x="2249" y="2121"/>
                  </a:lnTo>
                  <a:lnTo>
                    <a:pt x="2228" y="2137"/>
                  </a:lnTo>
                  <a:lnTo>
                    <a:pt x="2208" y="2149"/>
                  </a:lnTo>
                  <a:lnTo>
                    <a:pt x="2202" y="2148"/>
                  </a:lnTo>
                  <a:lnTo>
                    <a:pt x="2196" y="2142"/>
                  </a:lnTo>
                  <a:lnTo>
                    <a:pt x="2188" y="2130"/>
                  </a:lnTo>
                  <a:lnTo>
                    <a:pt x="2181" y="2116"/>
                  </a:lnTo>
                  <a:lnTo>
                    <a:pt x="2174" y="2097"/>
                  </a:lnTo>
                  <a:lnTo>
                    <a:pt x="2166" y="2076"/>
                  </a:lnTo>
                  <a:lnTo>
                    <a:pt x="2159" y="2054"/>
                  </a:lnTo>
                  <a:lnTo>
                    <a:pt x="2153" y="2032"/>
                  </a:lnTo>
                  <a:lnTo>
                    <a:pt x="2148" y="2010"/>
                  </a:lnTo>
                  <a:lnTo>
                    <a:pt x="2143" y="1990"/>
                  </a:lnTo>
                  <a:lnTo>
                    <a:pt x="2143" y="1990"/>
                  </a:lnTo>
                  <a:lnTo>
                    <a:pt x="2142" y="1991"/>
                  </a:lnTo>
                  <a:lnTo>
                    <a:pt x="2141" y="1992"/>
                  </a:lnTo>
                  <a:lnTo>
                    <a:pt x="2140" y="1992"/>
                  </a:lnTo>
                  <a:lnTo>
                    <a:pt x="2140" y="1993"/>
                  </a:lnTo>
                  <a:lnTo>
                    <a:pt x="2088" y="2036"/>
                  </a:lnTo>
                  <a:lnTo>
                    <a:pt x="2033" y="2076"/>
                  </a:lnTo>
                  <a:lnTo>
                    <a:pt x="1977" y="2112"/>
                  </a:lnTo>
                  <a:lnTo>
                    <a:pt x="1920" y="2146"/>
                  </a:lnTo>
                  <a:lnTo>
                    <a:pt x="1871" y="2171"/>
                  </a:lnTo>
                  <a:lnTo>
                    <a:pt x="1822" y="2190"/>
                  </a:lnTo>
                  <a:lnTo>
                    <a:pt x="1774" y="2200"/>
                  </a:lnTo>
                  <a:lnTo>
                    <a:pt x="1724" y="2204"/>
                  </a:lnTo>
                  <a:lnTo>
                    <a:pt x="1676" y="2200"/>
                  </a:lnTo>
                  <a:lnTo>
                    <a:pt x="1627" y="2190"/>
                  </a:lnTo>
                  <a:lnTo>
                    <a:pt x="1578" y="2171"/>
                  </a:lnTo>
                  <a:lnTo>
                    <a:pt x="1528" y="2146"/>
                  </a:lnTo>
                  <a:lnTo>
                    <a:pt x="1472" y="2112"/>
                  </a:lnTo>
                  <a:lnTo>
                    <a:pt x="1415" y="2076"/>
                  </a:lnTo>
                  <a:lnTo>
                    <a:pt x="1362" y="2036"/>
                  </a:lnTo>
                  <a:lnTo>
                    <a:pt x="1308" y="1993"/>
                  </a:lnTo>
                  <a:lnTo>
                    <a:pt x="1308" y="1992"/>
                  </a:lnTo>
                  <a:lnTo>
                    <a:pt x="1307" y="1992"/>
                  </a:lnTo>
                  <a:lnTo>
                    <a:pt x="1306" y="1991"/>
                  </a:lnTo>
                  <a:lnTo>
                    <a:pt x="1305" y="1990"/>
                  </a:lnTo>
                  <a:lnTo>
                    <a:pt x="1305" y="1990"/>
                  </a:lnTo>
                  <a:lnTo>
                    <a:pt x="1301" y="2010"/>
                  </a:lnTo>
                  <a:lnTo>
                    <a:pt x="1296" y="2032"/>
                  </a:lnTo>
                  <a:lnTo>
                    <a:pt x="1290" y="2054"/>
                  </a:lnTo>
                  <a:lnTo>
                    <a:pt x="1283" y="2076"/>
                  </a:lnTo>
                  <a:lnTo>
                    <a:pt x="1276" y="2097"/>
                  </a:lnTo>
                  <a:lnTo>
                    <a:pt x="1268" y="2116"/>
                  </a:lnTo>
                  <a:lnTo>
                    <a:pt x="1260" y="2130"/>
                  </a:lnTo>
                  <a:lnTo>
                    <a:pt x="1253" y="2142"/>
                  </a:lnTo>
                  <a:lnTo>
                    <a:pt x="1247" y="2148"/>
                  </a:lnTo>
                  <a:lnTo>
                    <a:pt x="1241" y="2149"/>
                  </a:lnTo>
                  <a:lnTo>
                    <a:pt x="1220" y="2137"/>
                  </a:lnTo>
                  <a:lnTo>
                    <a:pt x="1199" y="2121"/>
                  </a:lnTo>
                  <a:lnTo>
                    <a:pt x="1179" y="2102"/>
                  </a:lnTo>
                  <a:lnTo>
                    <a:pt x="1158" y="2082"/>
                  </a:lnTo>
                  <a:lnTo>
                    <a:pt x="1138" y="2061"/>
                  </a:lnTo>
                  <a:lnTo>
                    <a:pt x="1120" y="2041"/>
                  </a:lnTo>
                  <a:lnTo>
                    <a:pt x="1103" y="2023"/>
                  </a:lnTo>
                  <a:lnTo>
                    <a:pt x="1055" y="2044"/>
                  </a:lnTo>
                  <a:lnTo>
                    <a:pt x="941" y="2095"/>
                  </a:lnTo>
                  <a:lnTo>
                    <a:pt x="830" y="2149"/>
                  </a:lnTo>
                  <a:lnTo>
                    <a:pt x="721" y="2209"/>
                  </a:lnTo>
                  <a:lnTo>
                    <a:pt x="614" y="2273"/>
                  </a:lnTo>
                  <a:lnTo>
                    <a:pt x="510" y="2342"/>
                  </a:lnTo>
                  <a:lnTo>
                    <a:pt x="559" y="2261"/>
                  </a:lnTo>
                  <a:lnTo>
                    <a:pt x="601" y="2182"/>
                  </a:lnTo>
                  <a:lnTo>
                    <a:pt x="638" y="2103"/>
                  </a:lnTo>
                  <a:lnTo>
                    <a:pt x="669" y="2026"/>
                  </a:lnTo>
                  <a:lnTo>
                    <a:pt x="695" y="1949"/>
                  </a:lnTo>
                  <a:lnTo>
                    <a:pt x="717" y="1873"/>
                  </a:lnTo>
                  <a:lnTo>
                    <a:pt x="733" y="1796"/>
                  </a:lnTo>
                  <a:lnTo>
                    <a:pt x="747" y="1721"/>
                  </a:lnTo>
                  <a:lnTo>
                    <a:pt x="757" y="1645"/>
                  </a:lnTo>
                  <a:lnTo>
                    <a:pt x="766" y="1570"/>
                  </a:lnTo>
                  <a:lnTo>
                    <a:pt x="771" y="1495"/>
                  </a:lnTo>
                  <a:lnTo>
                    <a:pt x="775" y="1418"/>
                  </a:lnTo>
                  <a:lnTo>
                    <a:pt x="777" y="1342"/>
                  </a:lnTo>
                  <a:lnTo>
                    <a:pt x="779" y="1264"/>
                  </a:lnTo>
                  <a:lnTo>
                    <a:pt x="780" y="1186"/>
                  </a:lnTo>
                  <a:lnTo>
                    <a:pt x="782" y="1106"/>
                  </a:lnTo>
                  <a:lnTo>
                    <a:pt x="784" y="1026"/>
                  </a:lnTo>
                  <a:lnTo>
                    <a:pt x="787" y="944"/>
                  </a:lnTo>
                  <a:lnTo>
                    <a:pt x="792" y="861"/>
                  </a:lnTo>
                  <a:lnTo>
                    <a:pt x="797" y="799"/>
                  </a:lnTo>
                  <a:lnTo>
                    <a:pt x="805" y="737"/>
                  </a:lnTo>
                  <a:lnTo>
                    <a:pt x="816" y="677"/>
                  </a:lnTo>
                  <a:lnTo>
                    <a:pt x="832" y="615"/>
                  </a:lnTo>
                  <a:lnTo>
                    <a:pt x="853" y="555"/>
                  </a:lnTo>
                  <a:lnTo>
                    <a:pt x="878" y="494"/>
                  </a:lnTo>
                  <a:lnTo>
                    <a:pt x="907" y="438"/>
                  </a:lnTo>
                  <a:lnTo>
                    <a:pt x="941" y="383"/>
                  </a:lnTo>
                  <a:lnTo>
                    <a:pt x="977" y="334"/>
                  </a:lnTo>
                  <a:lnTo>
                    <a:pt x="1016" y="287"/>
                  </a:lnTo>
                  <a:lnTo>
                    <a:pt x="1059" y="244"/>
                  </a:lnTo>
                  <a:lnTo>
                    <a:pt x="1103" y="204"/>
                  </a:lnTo>
                  <a:lnTo>
                    <a:pt x="1151" y="168"/>
                  </a:lnTo>
                  <a:lnTo>
                    <a:pt x="1201" y="135"/>
                  </a:lnTo>
                  <a:lnTo>
                    <a:pt x="1252" y="106"/>
                  </a:lnTo>
                  <a:lnTo>
                    <a:pt x="1304" y="80"/>
                  </a:lnTo>
                  <a:lnTo>
                    <a:pt x="1359" y="57"/>
                  </a:lnTo>
                  <a:lnTo>
                    <a:pt x="1415" y="38"/>
                  </a:lnTo>
                  <a:lnTo>
                    <a:pt x="1472" y="21"/>
                  </a:lnTo>
                  <a:lnTo>
                    <a:pt x="1524" y="9"/>
                  </a:lnTo>
                  <a:lnTo>
                    <a:pt x="1573" y="3"/>
                  </a:lnTo>
                  <a:lnTo>
                    <a:pt x="1621" y="0"/>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just" defTabSz="913837"/>
              <a:endParaRPr lang="en-US">
                <a:solidFill>
                  <a:srgbClr val="FFFFFF"/>
                </a:solidFill>
              </a:endParaRPr>
            </a:p>
          </p:txBody>
        </p:sp>
      </p:grpSp>
      <p:grpSp>
        <p:nvGrpSpPr>
          <p:cNvPr id="21" name="Group 20"/>
          <p:cNvGrpSpPr/>
          <p:nvPr/>
        </p:nvGrpSpPr>
        <p:grpSpPr>
          <a:xfrm>
            <a:off x="4194671" y="5760684"/>
            <a:ext cx="1737850" cy="704613"/>
            <a:chOff x="4111649" y="5648557"/>
            <a:chExt cx="1704170" cy="690958"/>
          </a:xfrm>
        </p:grpSpPr>
        <p:sp>
          <p:nvSpPr>
            <p:cNvPr id="76" name="TextBox 75"/>
            <p:cNvSpPr txBox="1"/>
            <p:nvPr/>
          </p:nvSpPr>
          <p:spPr>
            <a:xfrm>
              <a:off x="4765083" y="5648557"/>
              <a:ext cx="1050736" cy="690958"/>
            </a:xfrm>
            <a:prstGeom prst="rect">
              <a:avLst/>
            </a:prstGeom>
            <a:noFill/>
          </p:spPr>
          <p:txBody>
            <a:bodyPr wrap="square" lIns="186494" tIns="149196" rIns="186494" bIns="149196" rtlCol="0" anchor="ctr">
              <a:spAutoFit/>
            </a:bodyPr>
            <a:lstStyle/>
            <a:p>
              <a:pPr>
                <a:lnSpc>
                  <a:spcPct val="90000"/>
                </a:lnSpc>
                <a:spcAft>
                  <a:spcPts val="612"/>
                </a:spcAft>
              </a:pPr>
              <a:r>
                <a:rPr lang="en-US" sz="1428" i="1" dirty="0">
                  <a:gradFill>
                    <a:gsLst>
                      <a:gs pos="2917">
                        <a:schemeClr val="tx1"/>
                      </a:gs>
                      <a:gs pos="30000">
                        <a:schemeClr val="tx1"/>
                      </a:gs>
                    </a:gsLst>
                    <a:lin ang="5400000" scaled="0"/>
                  </a:gradFill>
                </a:rPr>
                <a:t>Not active</a:t>
              </a:r>
            </a:p>
          </p:txBody>
        </p:sp>
        <p:sp>
          <p:nvSpPr>
            <p:cNvPr id="101" name="Freeform 13"/>
            <p:cNvSpPr>
              <a:spLocks noEditPoints="1"/>
            </p:cNvSpPr>
            <p:nvPr/>
          </p:nvSpPr>
          <p:spPr bwMode="auto">
            <a:xfrm>
              <a:off x="4111649" y="5668132"/>
              <a:ext cx="661791" cy="615013"/>
            </a:xfrm>
            <a:custGeom>
              <a:avLst/>
              <a:gdLst>
                <a:gd name="T0" fmla="*/ 1289 w 3451"/>
                <a:gd name="T1" fmla="*/ 2402 h 3209"/>
                <a:gd name="T2" fmla="*/ 1725 w 3451"/>
                <a:gd name="T3" fmla="*/ 2688 h 3209"/>
                <a:gd name="T4" fmla="*/ 2162 w 3451"/>
                <a:gd name="T5" fmla="*/ 2402 h 3209"/>
                <a:gd name="T6" fmla="*/ 2475 w 3451"/>
                <a:gd name="T7" fmla="*/ 2173 h 3209"/>
                <a:gd name="T8" fmla="*/ 3023 w 3451"/>
                <a:gd name="T9" fmla="*/ 2508 h 3209"/>
                <a:gd name="T10" fmla="*/ 3451 w 3451"/>
                <a:gd name="T11" fmla="*/ 2941 h 3209"/>
                <a:gd name="T12" fmla="*/ 3191 w 3451"/>
                <a:gd name="T13" fmla="*/ 3064 h 3209"/>
                <a:gd name="T14" fmla="*/ 2746 w 3451"/>
                <a:gd name="T15" fmla="*/ 3150 h 3209"/>
                <a:gd name="T16" fmla="*/ 2183 w 3451"/>
                <a:gd name="T17" fmla="*/ 3199 h 3209"/>
                <a:gd name="T18" fmla="*/ 1571 w 3451"/>
                <a:gd name="T19" fmla="*/ 3208 h 3209"/>
                <a:gd name="T20" fmla="*/ 975 w 3451"/>
                <a:gd name="T21" fmla="*/ 3180 h 3209"/>
                <a:gd name="T22" fmla="*/ 464 w 3451"/>
                <a:gd name="T23" fmla="*/ 3113 h 3209"/>
                <a:gd name="T24" fmla="*/ 103 w 3451"/>
                <a:gd name="T25" fmla="*/ 3008 h 3209"/>
                <a:gd name="T26" fmla="*/ 196 w 3451"/>
                <a:gd name="T27" fmla="*/ 2715 h 3209"/>
                <a:gd name="T28" fmla="*/ 691 w 3451"/>
                <a:gd name="T29" fmla="*/ 2325 h 3209"/>
                <a:gd name="T30" fmla="*/ 2091 w 3451"/>
                <a:gd name="T31" fmla="*/ 717 h 3209"/>
                <a:gd name="T32" fmla="*/ 1881 w 3451"/>
                <a:gd name="T33" fmla="*/ 844 h 3209"/>
                <a:gd name="T34" fmla="*/ 1575 w 3451"/>
                <a:gd name="T35" fmla="*/ 975 h 3209"/>
                <a:gd name="T36" fmla="*/ 1319 w 3451"/>
                <a:gd name="T37" fmla="*/ 1065 h 3209"/>
                <a:gd name="T38" fmla="*/ 1158 w 3451"/>
                <a:gd name="T39" fmla="*/ 1173 h 3209"/>
                <a:gd name="T40" fmla="*/ 1132 w 3451"/>
                <a:gd name="T41" fmla="*/ 1377 h 3209"/>
                <a:gd name="T42" fmla="*/ 1217 w 3451"/>
                <a:gd name="T43" fmla="*/ 1678 h 3209"/>
                <a:gd name="T44" fmla="*/ 1474 w 3451"/>
                <a:gd name="T45" fmla="*/ 1957 h 3209"/>
                <a:gd name="T46" fmla="*/ 1742 w 3451"/>
                <a:gd name="T47" fmla="*/ 2071 h 3209"/>
                <a:gd name="T48" fmla="*/ 2030 w 3451"/>
                <a:gd name="T49" fmla="*/ 1916 h 3209"/>
                <a:gd name="T50" fmla="*/ 2249 w 3451"/>
                <a:gd name="T51" fmla="*/ 1640 h 3209"/>
                <a:gd name="T52" fmla="*/ 2307 w 3451"/>
                <a:gd name="T53" fmla="*/ 1448 h 3209"/>
                <a:gd name="T54" fmla="*/ 2351 w 3451"/>
                <a:gd name="T55" fmla="*/ 1430 h 3209"/>
                <a:gd name="T56" fmla="*/ 2428 w 3451"/>
                <a:gd name="T57" fmla="*/ 1254 h 3209"/>
                <a:gd name="T58" fmla="*/ 2443 w 3451"/>
                <a:gd name="T59" fmla="*/ 1014 h 3209"/>
                <a:gd name="T60" fmla="*/ 2391 w 3451"/>
                <a:gd name="T61" fmla="*/ 889 h 3209"/>
                <a:gd name="T62" fmla="*/ 2313 w 3451"/>
                <a:gd name="T63" fmla="*/ 946 h 3209"/>
                <a:gd name="T64" fmla="*/ 2262 w 3451"/>
                <a:gd name="T65" fmla="*/ 986 h 3209"/>
                <a:gd name="T66" fmla="*/ 2200 w 3451"/>
                <a:gd name="T67" fmla="*/ 850 h 3209"/>
                <a:gd name="T68" fmla="*/ 2135 w 3451"/>
                <a:gd name="T69" fmla="*/ 720 h 3209"/>
                <a:gd name="T70" fmla="*/ 1748 w 3451"/>
                <a:gd name="T71" fmla="*/ 13 h 3209"/>
                <a:gd name="T72" fmla="*/ 1984 w 3451"/>
                <a:gd name="T73" fmla="*/ 80 h 3209"/>
                <a:gd name="T74" fmla="*/ 2214 w 3451"/>
                <a:gd name="T75" fmla="*/ 118 h 3209"/>
                <a:gd name="T76" fmla="*/ 2396 w 3451"/>
                <a:gd name="T77" fmla="*/ 239 h 3209"/>
                <a:gd name="T78" fmla="*/ 2575 w 3451"/>
                <a:gd name="T79" fmla="*/ 502 h 3209"/>
                <a:gd name="T80" fmla="*/ 2658 w 3451"/>
                <a:gd name="T81" fmla="*/ 861 h 3209"/>
                <a:gd name="T82" fmla="*/ 2667 w 3451"/>
                <a:gd name="T83" fmla="*/ 1271 h 3209"/>
                <a:gd name="T84" fmla="*/ 2687 w 3451"/>
                <a:gd name="T85" fmla="*/ 1657 h 3209"/>
                <a:gd name="T86" fmla="*/ 2789 w 3451"/>
                <a:gd name="T87" fmla="*/ 2053 h 3209"/>
                <a:gd name="T88" fmla="*/ 2729 w 3451"/>
                <a:gd name="T89" fmla="*/ 2209 h 3209"/>
                <a:gd name="T90" fmla="*/ 2311 w 3451"/>
                <a:gd name="T91" fmla="*/ 2061 h 3209"/>
                <a:gd name="T92" fmla="*/ 2202 w 3451"/>
                <a:gd name="T93" fmla="*/ 2148 h 3209"/>
                <a:gd name="T94" fmla="*/ 2159 w 3451"/>
                <a:gd name="T95" fmla="*/ 2054 h 3209"/>
                <a:gd name="T96" fmla="*/ 2141 w 3451"/>
                <a:gd name="T97" fmla="*/ 1992 h 3209"/>
                <a:gd name="T98" fmla="*/ 1920 w 3451"/>
                <a:gd name="T99" fmla="*/ 2146 h 3209"/>
                <a:gd name="T100" fmla="*/ 1627 w 3451"/>
                <a:gd name="T101" fmla="*/ 2190 h 3209"/>
                <a:gd name="T102" fmla="*/ 1308 w 3451"/>
                <a:gd name="T103" fmla="*/ 1993 h 3209"/>
                <a:gd name="T104" fmla="*/ 1301 w 3451"/>
                <a:gd name="T105" fmla="*/ 2010 h 3209"/>
                <a:gd name="T106" fmla="*/ 1260 w 3451"/>
                <a:gd name="T107" fmla="*/ 2130 h 3209"/>
                <a:gd name="T108" fmla="*/ 1179 w 3451"/>
                <a:gd name="T109" fmla="*/ 2102 h 3209"/>
                <a:gd name="T110" fmla="*/ 941 w 3451"/>
                <a:gd name="T111" fmla="*/ 2095 h 3209"/>
                <a:gd name="T112" fmla="*/ 601 w 3451"/>
                <a:gd name="T113" fmla="*/ 2182 h 3209"/>
                <a:gd name="T114" fmla="*/ 747 w 3451"/>
                <a:gd name="T115" fmla="*/ 1721 h 3209"/>
                <a:gd name="T116" fmla="*/ 779 w 3451"/>
                <a:gd name="T117" fmla="*/ 1264 h 3209"/>
                <a:gd name="T118" fmla="*/ 797 w 3451"/>
                <a:gd name="T119" fmla="*/ 799 h 3209"/>
                <a:gd name="T120" fmla="*/ 907 w 3451"/>
                <a:gd name="T121" fmla="*/ 438 h 3209"/>
                <a:gd name="T122" fmla="*/ 1151 w 3451"/>
                <a:gd name="T123" fmla="*/ 168 h 3209"/>
                <a:gd name="T124" fmla="*/ 1472 w 3451"/>
                <a:gd name="T125" fmla="*/ 21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3209">
                  <a:moveTo>
                    <a:pt x="1073" y="2130"/>
                  </a:moveTo>
                  <a:lnTo>
                    <a:pt x="1106" y="2186"/>
                  </a:lnTo>
                  <a:lnTo>
                    <a:pt x="1145" y="2241"/>
                  </a:lnTo>
                  <a:lnTo>
                    <a:pt x="1188" y="2296"/>
                  </a:lnTo>
                  <a:lnTo>
                    <a:pt x="1235" y="2349"/>
                  </a:lnTo>
                  <a:lnTo>
                    <a:pt x="1289" y="2402"/>
                  </a:lnTo>
                  <a:lnTo>
                    <a:pt x="1347" y="2452"/>
                  </a:lnTo>
                  <a:lnTo>
                    <a:pt x="1411" y="2502"/>
                  </a:lnTo>
                  <a:lnTo>
                    <a:pt x="1481" y="2550"/>
                  </a:lnTo>
                  <a:lnTo>
                    <a:pt x="1557" y="2598"/>
                  </a:lnTo>
                  <a:lnTo>
                    <a:pt x="1638" y="2644"/>
                  </a:lnTo>
                  <a:lnTo>
                    <a:pt x="1725" y="2688"/>
                  </a:lnTo>
                  <a:lnTo>
                    <a:pt x="1812" y="2644"/>
                  </a:lnTo>
                  <a:lnTo>
                    <a:pt x="1894" y="2598"/>
                  </a:lnTo>
                  <a:lnTo>
                    <a:pt x="1969" y="2550"/>
                  </a:lnTo>
                  <a:lnTo>
                    <a:pt x="2040" y="2502"/>
                  </a:lnTo>
                  <a:lnTo>
                    <a:pt x="2104" y="2452"/>
                  </a:lnTo>
                  <a:lnTo>
                    <a:pt x="2162" y="2402"/>
                  </a:lnTo>
                  <a:lnTo>
                    <a:pt x="2215" y="2349"/>
                  </a:lnTo>
                  <a:lnTo>
                    <a:pt x="2263" y="2296"/>
                  </a:lnTo>
                  <a:lnTo>
                    <a:pt x="2306" y="2241"/>
                  </a:lnTo>
                  <a:lnTo>
                    <a:pt x="2345" y="2186"/>
                  </a:lnTo>
                  <a:lnTo>
                    <a:pt x="2377" y="2130"/>
                  </a:lnTo>
                  <a:lnTo>
                    <a:pt x="2475" y="2173"/>
                  </a:lnTo>
                  <a:lnTo>
                    <a:pt x="2572" y="2220"/>
                  </a:lnTo>
                  <a:lnTo>
                    <a:pt x="2666" y="2271"/>
                  </a:lnTo>
                  <a:lnTo>
                    <a:pt x="2759" y="2325"/>
                  </a:lnTo>
                  <a:lnTo>
                    <a:pt x="2849" y="2383"/>
                  </a:lnTo>
                  <a:lnTo>
                    <a:pt x="2937" y="2443"/>
                  </a:lnTo>
                  <a:lnTo>
                    <a:pt x="3023" y="2508"/>
                  </a:lnTo>
                  <a:lnTo>
                    <a:pt x="3104" y="2575"/>
                  </a:lnTo>
                  <a:lnTo>
                    <a:pt x="3182" y="2644"/>
                  </a:lnTo>
                  <a:lnTo>
                    <a:pt x="3254" y="2715"/>
                  </a:lnTo>
                  <a:lnTo>
                    <a:pt x="3323" y="2788"/>
                  </a:lnTo>
                  <a:lnTo>
                    <a:pt x="3389" y="2863"/>
                  </a:lnTo>
                  <a:lnTo>
                    <a:pt x="3451" y="2941"/>
                  </a:lnTo>
                  <a:lnTo>
                    <a:pt x="3422" y="2964"/>
                  </a:lnTo>
                  <a:lnTo>
                    <a:pt x="3389" y="2986"/>
                  </a:lnTo>
                  <a:lnTo>
                    <a:pt x="3348" y="3008"/>
                  </a:lnTo>
                  <a:lnTo>
                    <a:pt x="3301" y="3028"/>
                  </a:lnTo>
                  <a:lnTo>
                    <a:pt x="3249" y="3047"/>
                  </a:lnTo>
                  <a:lnTo>
                    <a:pt x="3191" y="3064"/>
                  </a:lnTo>
                  <a:lnTo>
                    <a:pt x="3127" y="3081"/>
                  </a:lnTo>
                  <a:lnTo>
                    <a:pt x="3060" y="3098"/>
                  </a:lnTo>
                  <a:lnTo>
                    <a:pt x="2987" y="3113"/>
                  </a:lnTo>
                  <a:lnTo>
                    <a:pt x="2910" y="3126"/>
                  </a:lnTo>
                  <a:lnTo>
                    <a:pt x="2830" y="3139"/>
                  </a:lnTo>
                  <a:lnTo>
                    <a:pt x="2746" y="3150"/>
                  </a:lnTo>
                  <a:lnTo>
                    <a:pt x="2659" y="3161"/>
                  </a:lnTo>
                  <a:lnTo>
                    <a:pt x="2569" y="3170"/>
                  </a:lnTo>
                  <a:lnTo>
                    <a:pt x="2475" y="3180"/>
                  </a:lnTo>
                  <a:lnTo>
                    <a:pt x="2380" y="3187"/>
                  </a:lnTo>
                  <a:lnTo>
                    <a:pt x="2283" y="3193"/>
                  </a:lnTo>
                  <a:lnTo>
                    <a:pt x="2183" y="3199"/>
                  </a:lnTo>
                  <a:lnTo>
                    <a:pt x="2084" y="3203"/>
                  </a:lnTo>
                  <a:lnTo>
                    <a:pt x="1982" y="3206"/>
                  </a:lnTo>
                  <a:lnTo>
                    <a:pt x="1879" y="3208"/>
                  </a:lnTo>
                  <a:lnTo>
                    <a:pt x="1777" y="3209"/>
                  </a:lnTo>
                  <a:lnTo>
                    <a:pt x="1674" y="3209"/>
                  </a:lnTo>
                  <a:lnTo>
                    <a:pt x="1571" y="3208"/>
                  </a:lnTo>
                  <a:lnTo>
                    <a:pt x="1469" y="3206"/>
                  </a:lnTo>
                  <a:lnTo>
                    <a:pt x="1367" y="3203"/>
                  </a:lnTo>
                  <a:lnTo>
                    <a:pt x="1267" y="3199"/>
                  </a:lnTo>
                  <a:lnTo>
                    <a:pt x="1168" y="3193"/>
                  </a:lnTo>
                  <a:lnTo>
                    <a:pt x="1071" y="3187"/>
                  </a:lnTo>
                  <a:lnTo>
                    <a:pt x="975" y="3180"/>
                  </a:lnTo>
                  <a:lnTo>
                    <a:pt x="882" y="3170"/>
                  </a:lnTo>
                  <a:lnTo>
                    <a:pt x="792" y="3161"/>
                  </a:lnTo>
                  <a:lnTo>
                    <a:pt x="705" y="3150"/>
                  </a:lnTo>
                  <a:lnTo>
                    <a:pt x="621" y="3139"/>
                  </a:lnTo>
                  <a:lnTo>
                    <a:pt x="541" y="3126"/>
                  </a:lnTo>
                  <a:lnTo>
                    <a:pt x="464" y="3113"/>
                  </a:lnTo>
                  <a:lnTo>
                    <a:pt x="391" y="3098"/>
                  </a:lnTo>
                  <a:lnTo>
                    <a:pt x="324" y="3081"/>
                  </a:lnTo>
                  <a:lnTo>
                    <a:pt x="260" y="3064"/>
                  </a:lnTo>
                  <a:lnTo>
                    <a:pt x="202" y="3047"/>
                  </a:lnTo>
                  <a:lnTo>
                    <a:pt x="150" y="3028"/>
                  </a:lnTo>
                  <a:lnTo>
                    <a:pt x="103" y="3008"/>
                  </a:lnTo>
                  <a:lnTo>
                    <a:pt x="62" y="2986"/>
                  </a:lnTo>
                  <a:lnTo>
                    <a:pt x="27" y="2964"/>
                  </a:lnTo>
                  <a:lnTo>
                    <a:pt x="0" y="2941"/>
                  </a:lnTo>
                  <a:lnTo>
                    <a:pt x="62" y="2863"/>
                  </a:lnTo>
                  <a:lnTo>
                    <a:pt x="127" y="2788"/>
                  </a:lnTo>
                  <a:lnTo>
                    <a:pt x="196" y="2715"/>
                  </a:lnTo>
                  <a:lnTo>
                    <a:pt x="269" y="2644"/>
                  </a:lnTo>
                  <a:lnTo>
                    <a:pt x="346" y="2575"/>
                  </a:lnTo>
                  <a:lnTo>
                    <a:pt x="427" y="2508"/>
                  </a:lnTo>
                  <a:lnTo>
                    <a:pt x="512" y="2443"/>
                  </a:lnTo>
                  <a:lnTo>
                    <a:pt x="601" y="2383"/>
                  </a:lnTo>
                  <a:lnTo>
                    <a:pt x="691" y="2325"/>
                  </a:lnTo>
                  <a:lnTo>
                    <a:pt x="784" y="2271"/>
                  </a:lnTo>
                  <a:lnTo>
                    <a:pt x="879" y="2220"/>
                  </a:lnTo>
                  <a:lnTo>
                    <a:pt x="975" y="2173"/>
                  </a:lnTo>
                  <a:lnTo>
                    <a:pt x="1073" y="2130"/>
                  </a:lnTo>
                  <a:close/>
                  <a:moveTo>
                    <a:pt x="2107" y="714"/>
                  </a:moveTo>
                  <a:lnTo>
                    <a:pt x="2091" y="717"/>
                  </a:lnTo>
                  <a:lnTo>
                    <a:pt x="2075" y="725"/>
                  </a:lnTo>
                  <a:lnTo>
                    <a:pt x="2059" y="734"/>
                  </a:lnTo>
                  <a:lnTo>
                    <a:pt x="2042" y="746"/>
                  </a:lnTo>
                  <a:lnTo>
                    <a:pt x="1988" y="781"/>
                  </a:lnTo>
                  <a:lnTo>
                    <a:pt x="1935" y="815"/>
                  </a:lnTo>
                  <a:lnTo>
                    <a:pt x="1881" y="844"/>
                  </a:lnTo>
                  <a:lnTo>
                    <a:pt x="1829" y="871"/>
                  </a:lnTo>
                  <a:lnTo>
                    <a:pt x="1776" y="897"/>
                  </a:lnTo>
                  <a:lnTo>
                    <a:pt x="1724" y="919"/>
                  </a:lnTo>
                  <a:lnTo>
                    <a:pt x="1673" y="938"/>
                  </a:lnTo>
                  <a:lnTo>
                    <a:pt x="1624" y="957"/>
                  </a:lnTo>
                  <a:lnTo>
                    <a:pt x="1575" y="975"/>
                  </a:lnTo>
                  <a:lnTo>
                    <a:pt x="1527" y="991"/>
                  </a:lnTo>
                  <a:lnTo>
                    <a:pt x="1481" y="1007"/>
                  </a:lnTo>
                  <a:lnTo>
                    <a:pt x="1438" y="1021"/>
                  </a:lnTo>
                  <a:lnTo>
                    <a:pt x="1396" y="1036"/>
                  </a:lnTo>
                  <a:lnTo>
                    <a:pt x="1357" y="1050"/>
                  </a:lnTo>
                  <a:lnTo>
                    <a:pt x="1319" y="1065"/>
                  </a:lnTo>
                  <a:lnTo>
                    <a:pt x="1284" y="1080"/>
                  </a:lnTo>
                  <a:lnTo>
                    <a:pt x="1253" y="1096"/>
                  </a:lnTo>
                  <a:lnTo>
                    <a:pt x="1225" y="1113"/>
                  </a:lnTo>
                  <a:lnTo>
                    <a:pt x="1198" y="1131"/>
                  </a:lnTo>
                  <a:lnTo>
                    <a:pt x="1176" y="1151"/>
                  </a:lnTo>
                  <a:lnTo>
                    <a:pt x="1158" y="1173"/>
                  </a:lnTo>
                  <a:lnTo>
                    <a:pt x="1143" y="1196"/>
                  </a:lnTo>
                  <a:lnTo>
                    <a:pt x="1132" y="1222"/>
                  </a:lnTo>
                  <a:lnTo>
                    <a:pt x="1126" y="1252"/>
                  </a:lnTo>
                  <a:lnTo>
                    <a:pt x="1124" y="1283"/>
                  </a:lnTo>
                  <a:lnTo>
                    <a:pt x="1126" y="1319"/>
                  </a:lnTo>
                  <a:lnTo>
                    <a:pt x="1132" y="1377"/>
                  </a:lnTo>
                  <a:lnTo>
                    <a:pt x="1141" y="1434"/>
                  </a:lnTo>
                  <a:lnTo>
                    <a:pt x="1152" y="1489"/>
                  </a:lnTo>
                  <a:lnTo>
                    <a:pt x="1165" y="1542"/>
                  </a:lnTo>
                  <a:lnTo>
                    <a:pt x="1181" y="1592"/>
                  </a:lnTo>
                  <a:lnTo>
                    <a:pt x="1198" y="1637"/>
                  </a:lnTo>
                  <a:lnTo>
                    <a:pt x="1217" y="1678"/>
                  </a:lnTo>
                  <a:lnTo>
                    <a:pt x="1249" y="1730"/>
                  </a:lnTo>
                  <a:lnTo>
                    <a:pt x="1284" y="1780"/>
                  </a:lnTo>
                  <a:lnTo>
                    <a:pt x="1324" y="1828"/>
                  </a:lnTo>
                  <a:lnTo>
                    <a:pt x="1369" y="1873"/>
                  </a:lnTo>
                  <a:lnTo>
                    <a:pt x="1418" y="1916"/>
                  </a:lnTo>
                  <a:lnTo>
                    <a:pt x="1474" y="1957"/>
                  </a:lnTo>
                  <a:lnTo>
                    <a:pt x="1534" y="1996"/>
                  </a:lnTo>
                  <a:lnTo>
                    <a:pt x="1598" y="2034"/>
                  </a:lnTo>
                  <a:lnTo>
                    <a:pt x="1634" y="2052"/>
                  </a:lnTo>
                  <a:lnTo>
                    <a:pt x="1671" y="2064"/>
                  </a:lnTo>
                  <a:lnTo>
                    <a:pt x="1707" y="2071"/>
                  </a:lnTo>
                  <a:lnTo>
                    <a:pt x="1742" y="2071"/>
                  </a:lnTo>
                  <a:lnTo>
                    <a:pt x="1779" y="2064"/>
                  </a:lnTo>
                  <a:lnTo>
                    <a:pt x="1814" y="2052"/>
                  </a:lnTo>
                  <a:lnTo>
                    <a:pt x="1851" y="2034"/>
                  </a:lnTo>
                  <a:lnTo>
                    <a:pt x="1916" y="1996"/>
                  </a:lnTo>
                  <a:lnTo>
                    <a:pt x="1976" y="1957"/>
                  </a:lnTo>
                  <a:lnTo>
                    <a:pt x="2030" y="1916"/>
                  </a:lnTo>
                  <a:lnTo>
                    <a:pt x="2079" y="1873"/>
                  </a:lnTo>
                  <a:lnTo>
                    <a:pt x="2125" y="1828"/>
                  </a:lnTo>
                  <a:lnTo>
                    <a:pt x="2165" y="1780"/>
                  </a:lnTo>
                  <a:lnTo>
                    <a:pt x="2200" y="1730"/>
                  </a:lnTo>
                  <a:lnTo>
                    <a:pt x="2231" y="1678"/>
                  </a:lnTo>
                  <a:lnTo>
                    <a:pt x="2249" y="1640"/>
                  </a:lnTo>
                  <a:lnTo>
                    <a:pt x="2266" y="1599"/>
                  </a:lnTo>
                  <a:lnTo>
                    <a:pt x="2281" y="1554"/>
                  </a:lnTo>
                  <a:lnTo>
                    <a:pt x="2293" y="1506"/>
                  </a:lnTo>
                  <a:lnTo>
                    <a:pt x="2304" y="1456"/>
                  </a:lnTo>
                  <a:lnTo>
                    <a:pt x="2305" y="1452"/>
                  </a:lnTo>
                  <a:lnTo>
                    <a:pt x="2307" y="1448"/>
                  </a:lnTo>
                  <a:lnTo>
                    <a:pt x="2309" y="1446"/>
                  </a:lnTo>
                  <a:lnTo>
                    <a:pt x="2312" y="1445"/>
                  </a:lnTo>
                  <a:lnTo>
                    <a:pt x="2315" y="1444"/>
                  </a:lnTo>
                  <a:lnTo>
                    <a:pt x="2319" y="1444"/>
                  </a:lnTo>
                  <a:lnTo>
                    <a:pt x="2335" y="1440"/>
                  </a:lnTo>
                  <a:lnTo>
                    <a:pt x="2351" y="1430"/>
                  </a:lnTo>
                  <a:lnTo>
                    <a:pt x="2365" y="1413"/>
                  </a:lnTo>
                  <a:lnTo>
                    <a:pt x="2380" y="1390"/>
                  </a:lnTo>
                  <a:lnTo>
                    <a:pt x="2394" y="1363"/>
                  </a:lnTo>
                  <a:lnTo>
                    <a:pt x="2406" y="1330"/>
                  </a:lnTo>
                  <a:lnTo>
                    <a:pt x="2418" y="1293"/>
                  </a:lnTo>
                  <a:lnTo>
                    <a:pt x="2428" y="1254"/>
                  </a:lnTo>
                  <a:lnTo>
                    <a:pt x="2436" y="1211"/>
                  </a:lnTo>
                  <a:lnTo>
                    <a:pt x="2442" y="1166"/>
                  </a:lnTo>
                  <a:lnTo>
                    <a:pt x="2445" y="1124"/>
                  </a:lnTo>
                  <a:lnTo>
                    <a:pt x="2446" y="1085"/>
                  </a:lnTo>
                  <a:lnTo>
                    <a:pt x="2445" y="1047"/>
                  </a:lnTo>
                  <a:lnTo>
                    <a:pt x="2443" y="1014"/>
                  </a:lnTo>
                  <a:lnTo>
                    <a:pt x="2438" y="982"/>
                  </a:lnTo>
                  <a:lnTo>
                    <a:pt x="2431" y="955"/>
                  </a:lnTo>
                  <a:lnTo>
                    <a:pt x="2423" y="931"/>
                  </a:lnTo>
                  <a:lnTo>
                    <a:pt x="2414" y="912"/>
                  </a:lnTo>
                  <a:lnTo>
                    <a:pt x="2403" y="899"/>
                  </a:lnTo>
                  <a:lnTo>
                    <a:pt x="2391" y="889"/>
                  </a:lnTo>
                  <a:lnTo>
                    <a:pt x="2377" y="886"/>
                  </a:lnTo>
                  <a:lnTo>
                    <a:pt x="2364" y="889"/>
                  </a:lnTo>
                  <a:lnTo>
                    <a:pt x="2351" y="897"/>
                  </a:lnTo>
                  <a:lnTo>
                    <a:pt x="2338" y="909"/>
                  </a:lnTo>
                  <a:lnTo>
                    <a:pt x="2326" y="926"/>
                  </a:lnTo>
                  <a:lnTo>
                    <a:pt x="2313" y="946"/>
                  </a:lnTo>
                  <a:lnTo>
                    <a:pt x="2306" y="960"/>
                  </a:lnTo>
                  <a:lnTo>
                    <a:pt x="2297" y="973"/>
                  </a:lnTo>
                  <a:lnTo>
                    <a:pt x="2289" y="982"/>
                  </a:lnTo>
                  <a:lnTo>
                    <a:pt x="2281" y="989"/>
                  </a:lnTo>
                  <a:lnTo>
                    <a:pt x="2271" y="990"/>
                  </a:lnTo>
                  <a:lnTo>
                    <a:pt x="2262" y="986"/>
                  </a:lnTo>
                  <a:lnTo>
                    <a:pt x="2251" y="976"/>
                  </a:lnTo>
                  <a:lnTo>
                    <a:pt x="2238" y="956"/>
                  </a:lnTo>
                  <a:lnTo>
                    <a:pt x="2226" y="932"/>
                  </a:lnTo>
                  <a:lnTo>
                    <a:pt x="2217" y="906"/>
                  </a:lnTo>
                  <a:lnTo>
                    <a:pt x="2208" y="879"/>
                  </a:lnTo>
                  <a:lnTo>
                    <a:pt x="2200" y="850"/>
                  </a:lnTo>
                  <a:lnTo>
                    <a:pt x="2193" y="823"/>
                  </a:lnTo>
                  <a:lnTo>
                    <a:pt x="2184" y="797"/>
                  </a:lnTo>
                  <a:lnTo>
                    <a:pt x="2173" y="768"/>
                  </a:lnTo>
                  <a:lnTo>
                    <a:pt x="2160" y="746"/>
                  </a:lnTo>
                  <a:lnTo>
                    <a:pt x="2148" y="730"/>
                  </a:lnTo>
                  <a:lnTo>
                    <a:pt x="2135" y="720"/>
                  </a:lnTo>
                  <a:lnTo>
                    <a:pt x="2120" y="714"/>
                  </a:lnTo>
                  <a:lnTo>
                    <a:pt x="2107" y="714"/>
                  </a:lnTo>
                  <a:close/>
                  <a:moveTo>
                    <a:pt x="1621" y="0"/>
                  </a:moveTo>
                  <a:lnTo>
                    <a:pt x="1665" y="1"/>
                  </a:lnTo>
                  <a:lnTo>
                    <a:pt x="1708" y="5"/>
                  </a:lnTo>
                  <a:lnTo>
                    <a:pt x="1748" y="13"/>
                  </a:lnTo>
                  <a:lnTo>
                    <a:pt x="1788" y="23"/>
                  </a:lnTo>
                  <a:lnTo>
                    <a:pt x="1828" y="37"/>
                  </a:lnTo>
                  <a:lnTo>
                    <a:pt x="1868" y="52"/>
                  </a:lnTo>
                  <a:lnTo>
                    <a:pt x="1908" y="70"/>
                  </a:lnTo>
                  <a:lnTo>
                    <a:pt x="1949" y="90"/>
                  </a:lnTo>
                  <a:lnTo>
                    <a:pt x="1984" y="80"/>
                  </a:lnTo>
                  <a:lnTo>
                    <a:pt x="2022" y="75"/>
                  </a:lnTo>
                  <a:lnTo>
                    <a:pt x="2061" y="75"/>
                  </a:lnTo>
                  <a:lnTo>
                    <a:pt x="2099" y="81"/>
                  </a:lnTo>
                  <a:lnTo>
                    <a:pt x="2138" y="90"/>
                  </a:lnTo>
                  <a:lnTo>
                    <a:pt x="2176" y="104"/>
                  </a:lnTo>
                  <a:lnTo>
                    <a:pt x="2214" y="118"/>
                  </a:lnTo>
                  <a:lnTo>
                    <a:pt x="2249" y="136"/>
                  </a:lnTo>
                  <a:lnTo>
                    <a:pt x="2284" y="156"/>
                  </a:lnTo>
                  <a:lnTo>
                    <a:pt x="2316" y="177"/>
                  </a:lnTo>
                  <a:lnTo>
                    <a:pt x="2346" y="198"/>
                  </a:lnTo>
                  <a:lnTo>
                    <a:pt x="2373" y="219"/>
                  </a:lnTo>
                  <a:lnTo>
                    <a:pt x="2396" y="239"/>
                  </a:lnTo>
                  <a:lnTo>
                    <a:pt x="2435" y="275"/>
                  </a:lnTo>
                  <a:lnTo>
                    <a:pt x="2468" y="315"/>
                  </a:lnTo>
                  <a:lnTo>
                    <a:pt x="2500" y="358"/>
                  </a:lnTo>
                  <a:lnTo>
                    <a:pt x="2527" y="403"/>
                  </a:lnTo>
                  <a:lnTo>
                    <a:pt x="2552" y="451"/>
                  </a:lnTo>
                  <a:lnTo>
                    <a:pt x="2575" y="502"/>
                  </a:lnTo>
                  <a:lnTo>
                    <a:pt x="2597" y="555"/>
                  </a:lnTo>
                  <a:lnTo>
                    <a:pt x="2617" y="615"/>
                  </a:lnTo>
                  <a:lnTo>
                    <a:pt x="2633" y="677"/>
                  </a:lnTo>
                  <a:lnTo>
                    <a:pt x="2644" y="737"/>
                  </a:lnTo>
                  <a:lnTo>
                    <a:pt x="2652" y="799"/>
                  </a:lnTo>
                  <a:lnTo>
                    <a:pt x="2658" y="861"/>
                  </a:lnTo>
                  <a:lnTo>
                    <a:pt x="2661" y="932"/>
                  </a:lnTo>
                  <a:lnTo>
                    <a:pt x="2664" y="1002"/>
                  </a:lnTo>
                  <a:lnTo>
                    <a:pt x="2665" y="1071"/>
                  </a:lnTo>
                  <a:lnTo>
                    <a:pt x="2666" y="1140"/>
                  </a:lnTo>
                  <a:lnTo>
                    <a:pt x="2666" y="1207"/>
                  </a:lnTo>
                  <a:lnTo>
                    <a:pt x="2667" y="1271"/>
                  </a:lnTo>
                  <a:lnTo>
                    <a:pt x="2667" y="1337"/>
                  </a:lnTo>
                  <a:lnTo>
                    <a:pt x="2669" y="1401"/>
                  </a:lnTo>
                  <a:lnTo>
                    <a:pt x="2671" y="1465"/>
                  </a:lnTo>
                  <a:lnTo>
                    <a:pt x="2674" y="1529"/>
                  </a:lnTo>
                  <a:lnTo>
                    <a:pt x="2680" y="1593"/>
                  </a:lnTo>
                  <a:lnTo>
                    <a:pt x="2687" y="1657"/>
                  </a:lnTo>
                  <a:lnTo>
                    <a:pt x="2696" y="1722"/>
                  </a:lnTo>
                  <a:lnTo>
                    <a:pt x="2708" y="1786"/>
                  </a:lnTo>
                  <a:lnTo>
                    <a:pt x="2723" y="1852"/>
                  </a:lnTo>
                  <a:lnTo>
                    <a:pt x="2742" y="1918"/>
                  </a:lnTo>
                  <a:lnTo>
                    <a:pt x="2764" y="1985"/>
                  </a:lnTo>
                  <a:lnTo>
                    <a:pt x="2789" y="2053"/>
                  </a:lnTo>
                  <a:lnTo>
                    <a:pt x="2819" y="2123"/>
                  </a:lnTo>
                  <a:lnTo>
                    <a:pt x="2854" y="2194"/>
                  </a:lnTo>
                  <a:lnTo>
                    <a:pt x="2893" y="2266"/>
                  </a:lnTo>
                  <a:lnTo>
                    <a:pt x="2938" y="2342"/>
                  </a:lnTo>
                  <a:lnTo>
                    <a:pt x="2835" y="2273"/>
                  </a:lnTo>
                  <a:lnTo>
                    <a:pt x="2729" y="2209"/>
                  </a:lnTo>
                  <a:lnTo>
                    <a:pt x="2619" y="2149"/>
                  </a:lnTo>
                  <a:lnTo>
                    <a:pt x="2508" y="2095"/>
                  </a:lnTo>
                  <a:lnTo>
                    <a:pt x="2394" y="2044"/>
                  </a:lnTo>
                  <a:lnTo>
                    <a:pt x="2346" y="2023"/>
                  </a:lnTo>
                  <a:lnTo>
                    <a:pt x="2330" y="2041"/>
                  </a:lnTo>
                  <a:lnTo>
                    <a:pt x="2311" y="2061"/>
                  </a:lnTo>
                  <a:lnTo>
                    <a:pt x="2292" y="2082"/>
                  </a:lnTo>
                  <a:lnTo>
                    <a:pt x="2271" y="2102"/>
                  </a:lnTo>
                  <a:lnTo>
                    <a:pt x="2249" y="2121"/>
                  </a:lnTo>
                  <a:lnTo>
                    <a:pt x="2228" y="2137"/>
                  </a:lnTo>
                  <a:lnTo>
                    <a:pt x="2208" y="2149"/>
                  </a:lnTo>
                  <a:lnTo>
                    <a:pt x="2202" y="2148"/>
                  </a:lnTo>
                  <a:lnTo>
                    <a:pt x="2196" y="2142"/>
                  </a:lnTo>
                  <a:lnTo>
                    <a:pt x="2188" y="2130"/>
                  </a:lnTo>
                  <a:lnTo>
                    <a:pt x="2181" y="2116"/>
                  </a:lnTo>
                  <a:lnTo>
                    <a:pt x="2174" y="2097"/>
                  </a:lnTo>
                  <a:lnTo>
                    <a:pt x="2166" y="2076"/>
                  </a:lnTo>
                  <a:lnTo>
                    <a:pt x="2159" y="2054"/>
                  </a:lnTo>
                  <a:lnTo>
                    <a:pt x="2153" y="2032"/>
                  </a:lnTo>
                  <a:lnTo>
                    <a:pt x="2148" y="2010"/>
                  </a:lnTo>
                  <a:lnTo>
                    <a:pt x="2143" y="1990"/>
                  </a:lnTo>
                  <a:lnTo>
                    <a:pt x="2143" y="1990"/>
                  </a:lnTo>
                  <a:lnTo>
                    <a:pt x="2142" y="1991"/>
                  </a:lnTo>
                  <a:lnTo>
                    <a:pt x="2141" y="1992"/>
                  </a:lnTo>
                  <a:lnTo>
                    <a:pt x="2140" y="1992"/>
                  </a:lnTo>
                  <a:lnTo>
                    <a:pt x="2140" y="1993"/>
                  </a:lnTo>
                  <a:lnTo>
                    <a:pt x="2088" y="2036"/>
                  </a:lnTo>
                  <a:lnTo>
                    <a:pt x="2033" y="2076"/>
                  </a:lnTo>
                  <a:lnTo>
                    <a:pt x="1977" y="2112"/>
                  </a:lnTo>
                  <a:lnTo>
                    <a:pt x="1920" y="2146"/>
                  </a:lnTo>
                  <a:lnTo>
                    <a:pt x="1871" y="2171"/>
                  </a:lnTo>
                  <a:lnTo>
                    <a:pt x="1822" y="2190"/>
                  </a:lnTo>
                  <a:lnTo>
                    <a:pt x="1774" y="2200"/>
                  </a:lnTo>
                  <a:lnTo>
                    <a:pt x="1724" y="2204"/>
                  </a:lnTo>
                  <a:lnTo>
                    <a:pt x="1676" y="2200"/>
                  </a:lnTo>
                  <a:lnTo>
                    <a:pt x="1627" y="2190"/>
                  </a:lnTo>
                  <a:lnTo>
                    <a:pt x="1578" y="2171"/>
                  </a:lnTo>
                  <a:lnTo>
                    <a:pt x="1528" y="2146"/>
                  </a:lnTo>
                  <a:lnTo>
                    <a:pt x="1472" y="2112"/>
                  </a:lnTo>
                  <a:lnTo>
                    <a:pt x="1415" y="2076"/>
                  </a:lnTo>
                  <a:lnTo>
                    <a:pt x="1362" y="2036"/>
                  </a:lnTo>
                  <a:lnTo>
                    <a:pt x="1308" y="1993"/>
                  </a:lnTo>
                  <a:lnTo>
                    <a:pt x="1308" y="1992"/>
                  </a:lnTo>
                  <a:lnTo>
                    <a:pt x="1307" y="1992"/>
                  </a:lnTo>
                  <a:lnTo>
                    <a:pt x="1306" y="1991"/>
                  </a:lnTo>
                  <a:lnTo>
                    <a:pt x="1305" y="1990"/>
                  </a:lnTo>
                  <a:lnTo>
                    <a:pt x="1305" y="1990"/>
                  </a:lnTo>
                  <a:lnTo>
                    <a:pt x="1301" y="2010"/>
                  </a:lnTo>
                  <a:lnTo>
                    <a:pt x="1296" y="2032"/>
                  </a:lnTo>
                  <a:lnTo>
                    <a:pt x="1290" y="2054"/>
                  </a:lnTo>
                  <a:lnTo>
                    <a:pt x="1283" y="2076"/>
                  </a:lnTo>
                  <a:lnTo>
                    <a:pt x="1276" y="2097"/>
                  </a:lnTo>
                  <a:lnTo>
                    <a:pt x="1268" y="2116"/>
                  </a:lnTo>
                  <a:lnTo>
                    <a:pt x="1260" y="2130"/>
                  </a:lnTo>
                  <a:lnTo>
                    <a:pt x="1253" y="2142"/>
                  </a:lnTo>
                  <a:lnTo>
                    <a:pt x="1247" y="2148"/>
                  </a:lnTo>
                  <a:lnTo>
                    <a:pt x="1241" y="2149"/>
                  </a:lnTo>
                  <a:lnTo>
                    <a:pt x="1220" y="2137"/>
                  </a:lnTo>
                  <a:lnTo>
                    <a:pt x="1199" y="2121"/>
                  </a:lnTo>
                  <a:lnTo>
                    <a:pt x="1179" y="2102"/>
                  </a:lnTo>
                  <a:lnTo>
                    <a:pt x="1158" y="2082"/>
                  </a:lnTo>
                  <a:lnTo>
                    <a:pt x="1138" y="2061"/>
                  </a:lnTo>
                  <a:lnTo>
                    <a:pt x="1120" y="2041"/>
                  </a:lnTo>
                  <a:lnTo>
                    <a:pt x="1103" y="2023"/>
                  </a:lnTo>
                  <a:lnTo>
                    <a:pt x="1055" y="2044"/>
                  </a:lnTo>
                  <a:lnTo>
                    <a:pt x="941" y="2095"/>
                  </a:lnTo>
                  <a:lnTo>
                    <a:pt x="830" y="2149"/>
                  </a:lnTo>
                  <a:lnTo>
                    <a:pt x="721" y="2209"/>
                  </a:lnTo>
                  <a:lnTo>
                    <a:pt x="614" y="2273"/>
                  </a:lnTo>
                  <a:lnTo>
                    <a:pt x="510" y="2342"/>
                  </a:lnTo>
                  <a:lnTo>
                    <a:pt x="559" y="2261"/>
                  </a:lnTo>
                  <a:lnTo>
                    <a:pt x="601" y="2182"/>
                  </a:lnTo>
                  <a:lnTo>
                    <a:pt x="638" y="2103"/>
                  </a:lnTo>
                  <a:lnTo>
                    <a:pt x="669" y="2026"/>
                  </a:lnTo>
                  <a:lnTo>
                    <a:pt x="695" y="1949"/>
                  </a:lnTo>
                  <a:lnTo>
                    <a:pt x="717" y="1873"/>
                  </a:lnTo>
                  <a:lnTo>
                    <a:pt x="733" y="1796"/>
                  </a:lnTo>
                  <a:lnTo>
                    <a:pt x="747" y="1721"/>
                  </a:lnTo>
                  <a:lnTo>
                    <a:pt x="757" y="1645"/>
                  </a:lnTo>
                  <a:lnTo>
                    <a:pt x="766" y="1570"/>
                  </a:lnTo>
                  <a:lnTo>
                    <a:pt x="771" y="1495"/>
                  </a:lnTo>
                  <a:lnTo>
                    <a:pt x="775" y="1418"/>
                  </a:lnTo>
                  <a:lnTo>
                    <a:pt x="777" y="1342"/>
                  </a:lnTo>
                  <a:lnTo>
                    <a:pt x="779" y="1264"/>
                  </a:lnTo>
                  <a:lnTo>
                    <a:pt x="780" y="1186"/>
                  </a:lnTo>
                  <a:lnTo>
                    <a:pt x="782" y="1106"/>
                  </a:lnTo>
                  <a:lnTo>
                    <a:pt x="784" y="1026"/>
                  </a:lnTo>
                  <a:lnTo>
                    <a:pt x="787" y="944"/>
                  </a:lnTo>
                  <a:lnTo>
                    <a:pt x="792" y="861"/>
                  </a:lnTo>
                  <a:lnTo>
                    <a:pt x="797" y="799"/>
                  </a:lnTo>
                  <a:lnTo>
                    <a:pt x="805" y="737"/>
                  </a:lnTo>
                  <a:lnTo>
                    <a:pt x="816" y="677"/>
                  </a:lnTo>
                  <a:lnTo>
                    <a:pt x="832" y="615"/>
                  </a:lnTo>
                  <a:lnTo>
                    <a:pt x="853" y="555"/>
                  </a:lnTo>
                  <a:lnTo>
                    <a:pt x="878" y="494"/>
                  </a:lnTo>
                  <a:lnTo>
                    <a:pt x="907" y="438"/>
                  </a:lnTo>
                  <a:lnTo>
                    <a:pt x="941" y="383"/>
                  </a:lnTo>
                  <a:lnTo>
                    <a:pt x="977" y="334"/>
                  </a:lnTo>
                  <a:lnTo>
                    <a:pt x="1016" y="287"/>
                  </a:lnTo>
                  <a:lnTo>
                    <a:pt x="1059" y="244"/>
                  </a:lnTo>
                  <a:lnTo>
                    <a:pt x="1103" y="204"/>
                  </a:lnTo>
                  <a:lnTo>
                    <a:pt x="1151" y="168"/>
                  </a:lnTo>
                  <a:lnTo>
                    <a:pt x="1201" y="135"/>
                  </a:lnTo>
                  <a:lnTo>
                    <a:pt x="1252" y="106"/>
                  </a:lnTo>
                  <a:lnTo>
                    <a:pt x="1304" y="80"/>
                  </a:lnTo>
                  <a:lnTo>
                    <a:pt x="1359" y="57"/>
                  </a:lnTo>
                  <a:lnTo>
                    <a:pt x="1415" y="38"/>
                  </a:lnTo>
                  <a:lnTo>
                    <a:pt x="1472" y="21"/>
                  </a:lnTo>
                  <a:lnTo>
                    <a:pt x="1524" y="9"/>
                  </a:lnTo>
                  <a:lnTo>
                    <a:pt x="1573" y="3"/>
                  </a:lnTo>
                  <a:lnTo>
                    <a:pt x="1621" y="0"/>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just" defTabSz="913837"/>
              <a:endParaRPr lang="en-US">
                <a:solidFill>
                  <a:srgbClr val="FFFFFF"/>
                </a:solidFill>
              </a:endParaRPr>
            </a:p>
          </p:txBody>
        </p:sp>
      </p:grpSp>
      <p:grpSp>
        <p:nvGrpSpPr>
          <p:cNvPr id="19" name="Group 18"/>
          <p:cNvGrpSpPr/>
          <p:nvPr/>
        </p:nvGrpSpPr>
        <p:grpSpPr>
          <a:xfrm>
            <a:off x="3706805" y="2441259"/>
            <a:ext cx="2218615" cy="1366718"/>
            <a:chOff x="3633238" y="2393462"/>
            <a:chExt cx="2175618" cy="1340231"/>
          </a:xfrm>
        </p:grpSpPr>
        <p:sp>
          <p:nvSpPr>
            <p:cNvPr id="74" name="TextBox 73"/>
            <p:cNvSpPr txBox="1"/>
            <p:nvPr/>
          </p:nvSpPr>
          <p:spPr>
            <a:xfrm>
              <a:off x="4765083" y="2844988"/>
              <a:ext cx="1043773" cy="888705"/>
            </a:xfrm>
            <a:prstGeom prst="rect">
              <a:avLst/>
            </a:prstGeom>
            <a:noFill/>
          </p:spPr>
          <p:txBody>
            <a:bodyPr wrap="square" lIns="186494" tIns="149196" rIns="186494" bIns="149196" rtlCol="0" anchor="ctr">
              <a:spAutoFit/>
            </a:bodyPr>
            <a:lstStyle/>
            <a:p>
              <a:pPr>
                <a:lnSpc>
                  <a:spcPct val="90000"/>
                </a:lnSpc>
                <a:spcAft>
                  <a:spcPts val="612"/>
                </a:spcAft>
              </a:pPr>
              <a:r>
                <a:rPr lang="en-US" sz="1428" i="1" dirty="0">
                  <a:gradFill>
                    <a:gsLst>
                      <a:gs pos="2917">
                        <a:schemeClr val="tx1"/>
                      </a:gs>
                      <a:gs pos="30000">
                        <a:schemeClr val="tx1"/>
                      </a:gs>
                    </a:gsLst>
                    <a:lin ang="5400000" scaled="0"/>
                  </a:gradFill>
                </a:rPr>
                <a:t>Did not create account</a:t>
              </a:r>
            </a:p>
          </p:txBody>
        </p:sp>
        <p:sp>
          <p:nvSpPr>
            <p:cNvPr id="28" name="TextBox 4"/>
            <p:cNvSpPr txBox="1"/>
            <p:nvPr/>
          </p:nvSpPr>
          <p:spPr>
            <a:xfrm>
              <a:off x="3633238" y="2393462"/>
              <a:ext cx="1937806" cy="343492"/>
            </a:xfrm>
            <a:prstGeom prst="rect">
              <a:avLst/>
            </a:prstGeom>
          </p:spPr>
          <p:txBody>
            <a:bodyPr wrap="square">
              <a:spAutoFit/>
            </a:bodyPr>
            <a:lstStyle>
              <a:defPPr>
                <a:defRPr lang="en-US"/>
              </a:defPPr>
              <a:lvl1pPr algn="r">
                <a:defRPr>
                  <a:solidFill>
                    <a:schemeClr val="accent3"/>
                  </a:solidFill>
                </a:defRPr>
              </a:lvl1pPr>
            </a:lstStyle>
            <a:p>
              <a:pPr marL="1588" lvl="1" defTabSz="932205"/>
              <a:r>
                <a:rPr lang="en-US" sz="1632" b="1" dirty="0">
                  <a:solidFill>
                    <a:schemeClr val="accent3"/>
                  </a:solidFill>
                </a:rPr>
                <a:t>Day 10</a:t>
              </a:r>
            </a:p>
          </p:txBody>
        </p:sp>
        <p:sp>
          <p:nvSpPr>
            <p:cNvPr id="95" name="Freeform 13"/>
            <p:cNvSpPr>
              <a:spLocks noEditPoints="1"/>
            </p:cNvSpPr>
            <p:nvPr/>
          </p:nvSpPr>
          <p:spPr bwMode="auto">
            <a:xfrm>
              <a:off x="4111649" y="2978334"/>
              <a:ext cx="661791" cy="615013"/>
            </a:xfrm>
            <a:custGeom>
              <a:avLst/>
              <a:gdLst>
                <a:gd name="T0" fmla="*/ 1289 w 3451"/>
                <a:gd name="T1" fmla="*/ 2402 h 3209"/>
                <a:gd name="T2" fmla="*/ 1725 w 3451"/>
                <a:gd name="T3" fmla="*/ 2688 h 3209"/>
                <a:gd name="T4" fmla="*/ 2162 w 3451"/>
                <a:gd name="T5" fmla="*/ 2402 h 3209"/>
                <a:gd name="T6" fmla="*/ 2475 w 3451"/>
                <a:gd name="T7" fmla="*/ 2173 h 3209"/>
                <a:gd name="T8" fmla="*/ 3023 w 3451"/>
                <a:gd name="T9" fmla="*/ 2508 h 3209"/>
                <a:gd name="T10" fmla="*/ 3451 w 3451"/>
                <a:gd name="T11" fmla="*/ 2941 h 3209"/>
                <a:gd name="T12" fmla="*/ 3191 w 3451"/>
                <a:gd name="T13" fmla="*/ 3064 h 3209"/>
                <a:gd name="T14" fmla="*/ 2746 w 3451"/>
                <a:gd name="T15" fmla="*/ 3150 h 3209"/>
                <a:gd name="T16" fmla="*/ 2183 w 3451"/>
                <a:gd name="T17" fmla="*/ 3199 h 3209"/>
                <a:gd name="T18" fmla="*/ 1571 w 3451"/>
                <a:gd name="T19" fmla="*/ 3208 h 3209"/>
                <a:gd name="T20" fmla="*/ 975 w 3451"/>
                <a:gd name="T21" fmla="*/ 3180 h 3209"/>
                <a:gd name="T22" fmla="*/ 464 w 3451"/>
                <a:gd name="T23" fmla="*/ 3113 h 3209"/>
                <a:gd name="T24" fmla="*/ 103 w 3451"/>
                <a:gd name="T25" fmla="*/ 3008 h 3209"/>
                <a:gd name="T26" fmla="*/ 196 w 3451"/>
                <a:gd name="T27" fmla="*/ 2715 h 3209"/>
                <a:gd name="T28" fmla="*/ 691 w 3451"/>
                <a:gd name="T29" fmla="*/ 2325 h 3209"/>
                <a:gd name="T30" fmla="*/ 2091 w 3451"/>
                <a:gd name="T31" fmla="*/ 717 h 3209"/>
                <a:gd name="T32" fmla="*/ 1881 w 3451"/>
                <a:gd name="T33" fmla="*/ 844 h 3209"/>
                <a:gd name="T34" fmla="*/ 1575 w 3451"/>
                <a:gd name="T35" fmla="*/ 975 h 3209"/>
                <a:gd name="T36" fmla="*/ 1319 w 3451"/>
                <a:gd name="T37" fmla="*/ 1065 h 3209"/>
                <a:gd name="T38" fmla="*/ 1158 w 3451"/>
                <a:gd name="T39" fmla="*/ 1173 h 3209"/>
                <a:gd name="T40" fmla="*/ 1132 w 3451"/>
                <a:gd name="T41" fmla="*/ 1377 h 3209"/>
                <a:gd name="T42" fmla="*/ 1217 w 3451"/>
                <a:gd name="T43" fmla="*/ 1678 h 3209"/>
                <a:gd name="T44" fmla="*/ 1474 w 3451"/>
                <a:gd name="T45" fmla="*/ 1957 h 3209"/>
                <a:gd name="T46" fmla="*/ 1742 w 3451"/>
                <a:gd name="T47" fmla="*/ 2071 h 3209"/>
                <a:gd name="T48" fmla="*/ 2030 w 3451"/>
                <a:gd name="T49" fmla="*/ 1916 h 3209"/>
                <a:gd name="T50" fmla="*/ 2249 w 3451"/>
                <a:gd name="T51" fmla="*/ 1640 h 3209"/>
                <a:gd name="T52" fmla="*/ 2307 w 3451"/>
                <a:gd name="T53" fmla="*/ 1448 h 3209"/>
                <a:gd name="T54" fmla="*/ 2351 w 3451"/>
                <a:gd name="T55" fmla="*/ 1430 h 3209"/>
                <a:gd name="T56" fmla="*/ 2428 w 3451"/>
                <a:gd name="T57" fmla="*/ 1254 h 3209"/>
                <a:gd name="T58" fmla="*/ 2443 w 3451"/>
                <a:gd name="T59" fmla="*/ 1014 h 3209"/>
                <a:gd name="T60" fmla="*/ 2391 w 3451"/>
                <a:gd name="T61" fmla="*/ 889 h 3209"/>
                <a:gd name="T62" fmla="*/ 2313 w 3451"/>
                <a:gd name="T63" fmla="*/ 946 h 3209"/>
                <a:gd name="T64" fmla="*/ 2262 w 3451"/>
                <a:gd name="T65" fmla="*/ 986 h 3209"/>
                <a:gd name="T66" fmla="*/ 2200 w 3451"/>
                <a:gd name="T67" fmla="*/ 850 h 3209"/>
                <a:gd name="T68" fmla="*/ 2135 w 3451"/>
                <a:gd name="T69" fmla="*/ 720 h 3209"/>
                <a:gd name="T70" fmla="*/ 1748 w 3451"/>
                <a:gd name="T71" fmla="*/ 13 h 3209"/>
                <a:gd name="T72" fmla="*/ 1984 w 3451"/>
                <a:gd name="T73" fmla="*/ 80 h 3209"/>
                <a:gd name="T74" fmla="*/ 2214 w 3451"/>
                <a:gd name="T75" fmla="*/ 118 h 3209"/>
                <a:gd name="T76" fmla="*/ 2396 w 3451"/>
                <a:gd name="T77" fmla="*/ 239 h 3209"/>
                <a:gd name="T78" fmla="*/ 2575 w 3451"/>
                <a:gd name="T79" fmla="*/ 502 h 3209"/>
                <a:gd name="T80" fmla="*/ 2658 w 3451"/>
                <a:gd name="T81" fmla="*/ 861 h 3209"/>
                <a:gd name="T82" fmla="*/ 2667 w 3451"/>
                <a:gd name="T83" fmla="*/ 1271 h 3209"/>
                <a:gd name="T84" fmla="*/ 2687 w 3451"/>
                <a:gd name="T85" fmla="*/ 1657 h 3209"/>
                <a:gd name="T86" fmla="*/ 2789 w 3451"/>
                <a:gd name="T87" fmla="*/ 2053 h 3209"/>
                <a:gd name="T88" fmla="*/ 2729 w 3451"/>
                <a:gd name="T89" fmla="*/ 2209 h 3209"/>
                <a:gd name="T90" fmla="*/ 2311 w 3451"/>
                <a:gd name="T91" fmla="*/ 2061 h 3209"/>
                <a:gd name="T92" fmla="*/ 2202 w 3451"/>
                <a:gd name="T93" fmla="*/ 2148 h 3209"/>
                <a:gd name="T94" fmla="*/ 2159 w 3451"/>
                <a:gd name="T95" fmla="*/ 2054 h 3209"/>
                <a:gd name="T96" fmla="*/ 2141 w 3451"/>
                <a:gd name="T97" fmla="*/ 1992 h 3209"/>
                <a:gd name="T98" fmla="*/ 1920 w 3451"/>
                <a:gd name="T99" fmla="*/ 2146 h 3209"/>
                <a:gd name="T100" fmla="*/ 1627 w 3451"/>
                <a:gd name="T101" fmla="*/ 2190 h 3209"/>
                <a:gd name="T102" fmla="*/ 1308 w 3451"/>
                <a:gd name="T103" fmla="*/ 1993 h 3209"/>
                <a:gd name="T104" fmla="*/ 1301 w 3451"/>
                <a:gd name="T105" fmla="*/ 2010 h 3209"/>
                <a:gd name="T106" fmla="*/ 1260 w 3451"/>
                <a:gd name="T107" fmla="*/ 2130 h 3209"/>
                <a:gd name="T108" fmla="*/ 1179 w 3451"/>
                <a:gd name="T109" fmla="*/ 2102 h 3209"/>
                <a:gd name="T110" fmla="*/ 941 w 3451"/>
                <a:gd name="T111" fmla="*/ 2095 h 3209"/>
                <a:gd name="T112" fmla="*/ 601 w 3451"/>
                <a:gd name="T113" fmla="*/ 2182 h 3209"/>
                <a:gd name="T114" fmla="*/ 747 w 3451"/>
                <a:gd name="T115" fmla="*/ 1721 h 3209"/>
                <a:gd name="T116" fmla="*/ 779 w 3451"/>
                <a:gd name="T117" fmla="*/ 1264 h 3209"/>
                <a:gd name="T118" fmla="*/ 797 w 3451"/>
                <a:gd name="T119" fmla="*/ 799 h 3209"/>
                <a:gd name="T120" fmla="*/ 907 w 3451"/>
                <a:gd name="T121" fmla="*/ 438 h 3209"/>
                <a:gd name="T122" fmla="*/ 1151 w 3451"/>
                <a:gd name="T123" fmla="*/ 168 h 3209"/>
                <a:gd name="T124" fmla="*/ 1472 w 3451"/>
                <a:gd name="T125" fmla="*/ 21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3209">
                  <a:moveTo>
                    <a:pt x="1073" y="2130"/>
                  </a:moveTo>
                  <a:lnTo>
                    <a:pt x="1106" y="2186"/>
                  </a:lnTo>
                  <a:lnTo>
                    <a:pt x="1145" y="2241"/>
                  </a:lnTo>
                  <a:lnTo>
                    <a:pt x="1188" y="2296"/>
                  </a:lnTo>
                  <a:lnTo>
                    <a:pt x="1235" y="2349"/>
                  </a:lnTo>
                  <a:lnTo>
                    <a:pt x="1289" y="2402"/>
                  </a:lnTo>
                  <a:lnTo>
                    <a:pt x="1347" y="2452"/>
                  </a:lnTo>
                  <a:lnTo>
                    <a:pt x="1411" y="2502"/>
                  </a:lnTo>
                  <a:lnTo>
                    <a:pt x="1481" y="2550"/>
                  </a:lnTo>
                  <a:lnTo>
                    <a:pt x="1557" y="2598"/>
                  </a:lnTo>
                  <a:lnTo>
                    <a:pt x="1638" y="2644"/>
                  </a:lnTo>
                  <a:lnTo>
                    <a:pt x="1725" y="2688"/>
                  </a:lnTo>
                  <a:lnTo>
                    <a:pt x="1812" y="2644"/>
                  </a:lnTo>
                  <a:lnTo>
                    <a:pt x="1894" y="2598"/>
                  </a:lnTo>
                  <a:lnTo>
                    <a:pt x="1969" y="2550"/>
                  </a:lnTo>
                  <a:lnTo>
                    <a:pt x="2040" y="2502"/>
                  </a:lnTo>
                  <a:lnTo>
                    <a:pt x="2104" y="2452"/>
                  </a:lnTo>
                  <a:lnTo>
                    <a:pt x="2162" y="2402"/>
                  </a:lnTo>
                  <a:lnTo>
                    <a:pt x="2215" y="2349"/>
                  </a:lnTo>
                  <a:lnTo>
                    <a:pt x="2263" y="2296"/>
                  </a:lnTo>
                  <a:lnTo>
                    <a:pt x="2306" y="2241"/>
                  </a:lnTo>
                  <a:lnTo>
                    <a:pt x="2345" y="2186"/>
                  </a:lnTo>
                  <a:lnTo>
                    <a:pt x="2377" y="2130"/>
                  </a:lnTo>
                  <a:lnTo>
                    <a:pt x="2475" y="2173"/>
                  </a:lnTo>
                  <a:lnTo>
                    <a:pt x="2572" y="2220"/>
                  </a:lnTo>
                  <a:lnTo>
                    <a:pt x="2666" y="2271"/>
                  </a:lnTo>
                  <a:lnTo>
                    <a:pt x="2759" y="2325"/>
                  </a:lnTo>
                  <a:lnTo>
                    <a:pt x="2849" y="2383"/>
                  </a:lnTo>
                  <a:lnTo>
                    <a:pt x="2937" y="2443"/>
                  </a:lnTo>
                  <a:lnTo>
                    <a:pt x="3023" y="2508"/>
                  </a:lnTo>
                  <a:lnTo>
                    <a:pt x="3104" y="2575"/>
                  </a:lnTo>
                  <a:lnTo>
                    <a:pt x="3182" y="2644"/>
                  </a:lnTo>
                  <a:lnTo>
                    <a:pt x="3254" y="2715"/>
                  </a:lnTo>
                  <a:lnTo>
                    <a:pt x="3323" y="2788"/>
                  </a:lnTo>
                  <a:lnTo>
                    <a:pt x="3389" y="2863"/>
                  </a:lnTo>
                  <a:lnTo>
                    <a:pt x="3451" y="2941"/>
                  </a:lnTo>
                  <a:lnTo>
                    <a:pt x="3422" y="2964"/>
                  </a:lnTo>
                  <a:lnTo>
                    <a:pt x="3389" y="2986"/>
                  </a:lnTo>
                  <a:lnTo>
                    <a:pt x="3348" y="3008"/>
                  </a:lnTo>
                  <a:lnTo>
                    <a:pt x="3301" y="3028"/>
                  </a:lnTo>
                  <a:lnTo>
                    <a:pt x="3249" y="3047"/>
                  </a:lnTo>
                  <a:lnTo>
                    <a:pt x="3191" y="3064"/>
                  </a:lnTo>
                  <a:lnTo>
                    <a:pt x="3127" y="3081"/>
                  </a:lnTo>
                  <a:lnTo>
                    <a:pt x="3060" y="3098"/>
                  </a:lnTo>
                  <a:lnTo>
                    <a:pt x="2987" y="3113"/>
                  </a:lnTo>
                  <a:lnTo>
                    <a:pt x="2910" y="3126"/>
                  </a:lnTo>
                  <a:lnTo>
                    <a:pt x="2830" y="3139"/>
                  </a:lnTo>
                  <a:lnTo>
                    <a:pt x="2746" y="3150"/>
                  </a:lnTo>
                  <a:lnTo>
                    <a:pt x="2659" y="3161"/>
                  </a:lnTo>
                  <a:lnTo>
                    <a:pt x="2569" y="3170"/>
                  </a:lnTo>
                  <a:lnTo>
                    <a:pt x="2475" y="3180"/>
                  </a:lnTo>
                  <a:lnTo>
                    <a:pt x="2380" y="3187"/>
                  </a:lnTo>
                  <a:lnTo>
                    <a:pt x="2283" y="3193"/>
                  </a:lnTo>
                  <a:lnTo>
                    <a:pt x="2183" y="3199"/>
                  </a:lnTo>
                  <a:lnTo>
                    <a:pt x="2084" y="3203"/>
                  </a:lnTo>
                  <a:lnTo>
                    <a:pt x="1982" y="3206"/>
                  </a:lnTo>
                  <a:lnTo>
                    <a:pt x="1879" y="3208"/>
                  </a:lnTo>
                  <a:lnTo>
                    <a:pt x="1777" y="3209"/>
                  </a:lnTo>
                  <a:lnTo>
                    <a:pt x="1674" y="3209"/>
                  </a:lnTo>
                  <a:lnTo>
                    <a:pt x="1571" y="3208"/>
                  </a:lnTo>
                  <a:lnTo>
                    <a:pt x="1469" y="3206"/>
                  </a:lnTo>
                  <a:lnTo>
                    <a:pt x="1367" y="3203"/>
                  </a:lnTo>
                  <a:lnTo>
                    <a:pt x="1267" y="3199"/>
                  </a:lnTo>
                  <a:lnTo>
                    <a:pt x="1168" y="3193"/>
                  </a:lnTo>
                  <a:lnTo>
                    <a:pt x="1071" y="3187"/>
                  </a:lnTo>
                  <a:lnTo>
                    <a:pt x="975" y="3180"/>
                  </a:lnTo>
                  <a:lnTo>
                    <a:pt x="882" y="3170"/>
                  </a:lnTo>
                  <a:lnTo>
                    <a:pt x="792" y="3161"/>
                  </a:lnTo>
                  <a:lnTo>
                    <a:pt x="705" y="3150"/>
                  </a:lnTo>
                  <a:lnTo>
                    <a:pt x="621" y="3139"/>
                  </a:lnTo>
                  <a:lnTo>
                    <a:pt x="541" y="3126"/>
                  </a:lnTo>
                  <a:lnTo>
                    <a:pt x="464" y="3113"/>
                  </a:lnTo>
                  <a:lnTo>
                    <a:pt x="391" y="3098"/>
                  </a:lnTo>
                  <a:lnTo>
                    <a:pt x="324" y="3081"/>
                  </a:lnTo>
                  <a:lnTo>
                    <a:pt x="260" y="3064"/>
                  </a:lnTo>
                  <a:lnTo>
                    <a:pt x="202" y="3047"/>
                  </a:lnTo>
                  <a:lnTo>
                    <a:pt x="150" y="3028"/>
                  </a:lnTo>
                  <a:lnTo>
                    <a:pt x="103" y="3008"/>
                  </a:lnTo>
                  <a:lnTo>
                    <a:pt x="62" y="2986"/>
                  </a:lnTo>
                  <a:lnTo>
                    <a:pt x="27" y="2964"/>
                  </a:lnTo>
                  <a:lnTo>
                    <a:pt x="0" y="2941"/>
                  </a:lnTo>
                  <a:lnTo>
                    <a:pt x="62" y="2863"/>
                  </a:lnTo>
                  <a:lnTo>
                    <a:pt x="127" y="2788"/>
                  </a:lnTo>
                  <a:lnTo>
                    <a:pt x="196" y="2715"/>
                  </a:lnTo>
                  <a:lnTo>
                    <a:pt x="269" y="2644"/>
                  </a:lnTo>
                  <a:lnTo>
                    <a:pt x="346" y="2575"/>
                  </a:lnTo>
                  <a:lnTo>
                    <a:pt x="427" y="2508"/>
                  </a:lnTo>
                  <a:lnTo>
                    <a:pt x="512" y="2443"/>
                  </a:lnTo>
                  <a:lnTo>
                    <a:pt x="601" y="2383"/>
                  </a:lnTo>
                  <a:lnTo>
                    <a:pt x="691" y="2325"/>
                  </a:lnTo>
                  <a:lnTo>
                    <a:pt x="784" y="2271"/>
                  </a:lnTo>
                  <a:lnTo>
                    <a:pt x="879" y="2220"/>
                  </a:lnTo>
                  <a:lnTo>
                    <a:pt x="975" y="2173"/>
                  </a:lnTo>
                  <a:lnTo>
                    <a:pt x="1073" y="2130"/>
                  </a:lnTo>
                  <a:close/>
                  <a:moveTo>
                    <a:pt x="2107" y="714"/>
                  </a:moveTo>
                  <a:lnTo>
                    <a:pt x="2091" y="717"/>
                  </a:lnTo>
                  <a:lnTo>
                    <a:pt x="2075" y="725"/>
                  </a:lnTo>
                  <a:lnTo>
                    <a:pt x="2059" y="734"/>
                  </a:lnTo>
                  <a:lnTo>
                    <a:pt x="2042" y="746"/>
                  </a:lnTo>
                  <a:lnTo>
                    <a:pt x="1988" y="781"/>
                  </a:lnTo>
                  <a:lnTo>
                    <a:pt x="1935" y="815"/>
                  </a:lnTo>
                  <a:lnTo>
                    <a:pt x="1881" y="844"/>
                  </a:lnTo>
                  <a:lnTo>
                    <a:pt x="1829" y="871"/>
                  </a:lnTo>
                  <a:lnTo>
                    <a:pt x="1776" y="897"/>
                  </a:lnTo>
                  <a:lnTo>
                    <a:pt x="1724" y="919"/>
                  </a:lnTo>
                  <a:lnTo>
                    <a:pt x="1673" y="938"/>
                  </a:lnTo>
                  <a:lnTo>
                    <a:pt x="1624" y="957"/>
                  </a:lnTo>
                  <a:lnTo>
                    <a:pt x="1575" y="975"/>
                  </a:lnTo>
                  <a:lnTo>
                    <a:pt x="1527" y="991"/>
                  </a:lnTo>
                  <a:lnTo>
                    <a:pt x="1481" y="1007"/>
                  </a:lnTo>
                  <a:lnTo>
                    <a:pt x="1438" y="1021"/>
                  </a:lnTo>
                  <a:lnTo>
                    <a:pt x="1396" y="1036"/>
                  </a:lnTo>
                  <a:lnTo>
                    <a:pt x="1357" y="1050"/>
                  </a:lnTo>
                  <a:lnTo>
                    <a:pt x="1319" y="1065"/>
                  </a:lnTo>
                  <a:lnTo>
                    <a:pt x="1284" y="1080"/>
                  </a:lnTo>
                  <a:lnTo>
                    <a:pt x="1253" y="1096"/>
                  </a:lnTo>
                  <a:lnTo>
                    <a:pt x="1225" y="1113"/>
                  </a:lnTo>
                  <a:lnTo>
                    <a:pt x="1198" y="1131"/>
                  </a:lnTo>
                  <a:lnTo>
                    <a:pt x="1176" y="1151"/>
                  </a:lnTo>
                  <a:lnTo>
                    <a:pt x="1158" y="1173"/>
                  </a:lnTo>
                  <a:lnTo>
                    <a:pt x="1143" y="1196"/>
                  </a:lnTo>
                  <a:lnTo>
                    <a:pt x="1132" y="1222"/>
                  </a:lnTo>
                  <a:lnTo>
                    <a:pt x="1126" y="1252"/>
                  </a:lnTo>
                  <a:lnTo>
                    <a:pt x="1124" y="1283"/>
                  </a:lnTo>
                  <a:lnTo>
                    <a:pt x="1126" y="1319"/>
                  </a:lnTo>
                  <a:lnTo>
                    <a:pt x="1132" y="1377"/>
                  </a:lnTo>
                  <a:lnTo>
                    <a:pt x="1141" y="1434"/>
                  </a:lnTo>
                  <a:lnTo>
                    <a:pt x="1152" y="1489"/>
                  </a:lnTo>
                  <a:lnTo>
                    <a:pt x="1165" y="1542"/>
                  </a:lnTo>
                  <a:lnTo>
                    <a:pt x="1181" y="1592"/>
                  </a:lnTo>
                  <a:lnTo>
                    <a:pt x="1198" y="1637"/>
                  </a:lnTo>
                  <a:lnTo>
                    <a:pt x="1217" y="1678"/>
                  </a:lnTo>
                  <a:lnTo>
                    <a:pt x="1249" y="1730"/>
                  </a:lnTo>
                  <a:lnTo>
                    <a:pt x="1284" y="1780"/>
                  </a:lnTo>
                  <a:lnTo>
                    <a:pt x="1324" y="1828"/>
                  </a:lnTo>
                  <a:lnTo>
                    <a:pt x="1369" y="1873"/>
                  </a:lnTo>
                  <a:lnTo>
                    <a:pt x="1418" y="1916"/>
                  </a:lnTo>
                  <a:lnTo>
                    <a:pt x="1474" y="1957"/>
                  </a:lnTo>
                  <a:lnTo>
                    <a:pt x="1534" y="1996"/>
                  </a:lnTo>
                  <a:lnTo>
                    <a:pt x="1598" y="2034"/>
                  </a:lnTo>
                  <a:lnTo>
                    <a:pt x="1634" y="2052"/>
                  </a:lnTo>
                  <a:lnTo>
                    <a:pt x="1671" y="2064"/>
                  </a:lnTo>
                  <a:lnTo>
                    <a:pt x="1707" y="2071"/>
                  </a:lnTo>
                  <a:lnTo>
                    <a:pt x="1742" y="2071"/>
                  </a:lnTo>
                  <a:lnTo>
                    <a:pt x="1779" y="2064"/>
                  </a:lnTo>
                  <a:lnTo>
                    <a:pt x="1814" y="2052"/>
                  </a:lnTo>
                  <a:lnTo>
                    <a:pt x="1851" y="2034"/>
                  </a:lnTo>
                  <a:lnTo>
                    <a:pt x="1916" y="1996"/>
                  </a:lnTo>
                  <a:lnTo>
                    <a:pt x="1976" y="1957"/>
                  </a:lnTo>
                  <a:lnTo>
                    <a:pt x="2030" y="1916"/>
                  </a:lnTo>
                  <a:lnTo>
                    <a:pt x="2079" y="1873"/>
                  </a:lnTo>
                  <a:lnTo>
                    <a:pt x="2125" y="1828"/>
                  </a:lnTo>
                  <a:lnTo>
                    <a:pt x="2165" y="1780"/>
                  </a:lnTo>
                  <a:lnTo>
                    <a:pt x="2200" y="1730"/>
                  </a:lnTo>
                  <a:lnTo>
                    <a:pt x="2231" y="1678"/>
                  </a:lnTo>
                  <a:lnTo>
                    <a:pt x="2249" y="1640"/>
                  </a:lnTo>
                  <a:lnTo>
                    <a:pt x="2266" y="1599"/>
                  </a:lnTo>
                  <a:lnTo>
                    <a:pt x="2281" y="1554"/>
                  </a:lnTo>
                  <a:lnTo>
                    <a:pt x="2293" y="1506"/>
                  </a:lnTo>
                  <a:lnTo>
                    <a:pt x="2304" y="1456"/>
                  </a:lnTo>
                  <a:lnTo>
                    <a:pt x="2305" y="1452"/>
                  </a:lnTo>
                  <a:lnTo>
                    <a:pt x="2307" y="1448"/>
                  </a:lnTo>
                  <a:lnTo>
                    <a:pt x="2309" y="1446"/>
                  </a:lnTo>
                  <a:lnTo>
                    <a:pt x="2312" y="1445"/>
                  </a:lnTo>
                  <a:lnTo>
                    <a:pt x="2315" y="1444"/>
                  </a:lnTo>
                  <a:lnTo>
                    <a:pt x="2319" y="1444"/>
                  </a:lnTo>
                  <a:lnTo>
                    <a:pt x="2335" y="1440"/>
                  </a:lnTo>
                  <a:lnTo>
                    <a:pt x="2351" y="1430"/>
                  </a:lnTo>
                  <a:lnTo>
                    <a:pt x="2365" y="1413"/>
                  </a:lnTo>
                  <a:lnTo>
                    <a:pt x="2380" y="1390"/>
                  </a:lnTo>
                  <a:lnTo>
                    <a:pt x="2394" y="1363"/>
                  </a:lnTo>
                  <a:lnTo>
                    <a:pt x="2406" y="1330"/>
                  </a:lnTo>
                  <a:lnTo>
                    <a:pt x="2418" y="1293"/>
                  </a:lnTo>
                  <a:lnTo>
                    <a:pt x="2428" y="1254"/>
                  </a:lnTo>
                  <a:lnTo>
                    <a:pt x="2436" y="1211"/>
                  </a:lnTo>
                  <a:lnTo>
                    <a:pt x="2442" y="1166"/>
                  </a:lnTo>
                  <a:lnTo>
                    <a:pt x="2445" y="1124"/>
                  </a:lnTo>
                  <a:lnTo>
                    <a:pt x="2446" y="1085"/>
                  </a:lnTo>
                  <a:lnTo>
                    <a:pt x="2445" y="1047"/>
                  </a:lnTo>
                  <a:lnTo>
                    <a:pt x="2443" y="1014"/>
                  </a:lnTo>
                  <a:lnTo>
                    <a:pt x="2438" y="982"/>
                  </a:lnTo>
                  <a:lnTo>
                    <a:pt x="2431" y="955"/>
                  </a:lnTo>
                  <a:lnTo>
                    <a:pt x="2423" y="931"/>
                  </a:lnTo>
                  <a:lnTo>
                    <a:pt x="2414" y="912"/>
                  </a:lnTo>
                  <a:lnTo>
                    <a:pt x="2403" y="899"/>
                  </a:lnTo>
                  <a:lnTo>
                    <a:pt x="2391" y="889"/>
                  </a:lnTo>
                  <a:lnTo>
                    <a:pt x="2377" y="886"/>
                  </a:lnTo>
                  <a:lnTo>
                    <a:pt x="2364" y="889"/>
                  </a:lnTo>
                  <a:lnTo>
                    <a:pt x="2351" y="897"/>
                  </a:lnTo>
                  <a:lnTo>
                    <a:pt x="2338" y="909"/>
                  </a:lnTo>
                  <a:lnTo>
                    <a:pt x="2326" y="926"/>
                  </a:lnTo>
                  <a:lnTo>
                    <a:pt x="2313" y="946"/>
                  </a:lnTo>
                  <a:lnTo>
                    <a:pt x="2306" y="960"/>
                  </a:lnTo>
                  <a:lnTo>
                    <a:pt x="2297" y="973"/>
                  </a:lnTo>
                  <a:lnTo>
                    <a:pt x="2289" y="982"/>
                  </a:lnTo>
                  <a:lnTo>
                    <a:pt x="2281" y="989"/>
                  </a:lnTo>
                  <a:lnTo>
                    <a:pt x="2271" y="990"/>
                  </a:lnTo>
                  <a:lnTo>
                    <a:pt x="2262" y="986"/>
                  </a:lnTo>
                  <a:lnTo>
                    <a:pt x="2251" y="976"/>
                  </a:lnTo>
                  <a:lnTo>
                    <a:pt x="2238" y="956"/>
                  </a:lnTo>
                  <a:lnTo>
                    <a:pt x="2226" y="932"/>
                  </a:lnTo>
                  <a:lnTo>
                    <a:pt x="2217" y="906"/>
                  </a:lnTo>
                  <a:lnTo>
                    <a:pt x="2208" y="879"/>
                  </a:lnTo>
                  <a:lnTo>
                    <a:pt x="2200" y="850"/>
                  </a:lnTo>
                  <a:lnTo>
                    <a:pt x="2193" y="823"/>
                  </a:lnTo>
                  <a:lnTo>
                    <a:pt x="2184" y="797"/>
                  </a:lnTo>
                  <a:lnTo>
                    <a:pt x="2173" y="768"/>
                  </a:lnTo>
                  <a:lnTo>
                    <a:pt x="2160" y="746"/>
                  </a:lnTo>
                  <a:lnTo>
                    <a:pt x="2148" y="730"/>
                  </a:lnTo>
                  <a:lnTo>
                    <a:pt x="2135" y="720"/>
                  </a:lnTo>
                  <a:lnTo>
                    <a:pt x="2120" y="714"/>
                  </a:lnTo>
                  <a:lnTo>
                    <a:pt x="2107" y="714"/>
                  </a:lnTo>
                  <a:close/>
                  <a:moveTo>
                    <a:pt x="1621" y="0"/>
                  </a:moveTo>
                  <a:lnTo>
                    <a:pt x="1665" y="1"/>
                  </a:lnTo>
                  <a:lnTo>
                    <a:pt x="1708" y="5"/>
                  </a:lnTo>
                  <a:lnTo>
                    <a:pt x="1748" y="13"/>
                  </a:lnTo>
                  <a:lnTo>
                    <a:pt x="1788" y="23"/>
                  </a:lnTo>
                  <a:lnTo>
                    <a:pt x="1828" y="37"/>
                  </a:lnTo>
                  <a:lnTo>
                    <a:pt x="1868" y="52"/>
                  </a:lnTo>
                  <a:lnTo>
                    <a:pt x="1908" y="70"/>
                  </a:lnTo>
                  <a:lnTo>
                    <a:pt x="1949" y="90"/>
                  </a:lnTo>
                  <a:lnTo>
                    <a:pt x="1984" y="80"/>
                  </a:lnTo>
                  <a:lnTo>
                    <a:pt x="2022" y="75"/>
                  </a:lnTo>
                  <a:lnTo>
                    <a:pt x="2061" y="75"/>
                  </a:lnTo>
                  <a:lnTo>
                    <a:pt x="2099" y="81"/>
                  </a:lnTo>
                  <a:lnTo>
                    <a:pt x="2138" y="90"/>
                  </a:lnTo>
                  <a:lnTo>
                    <a:pt x="2176" y="104"/>
                  </a:lnTo>
                  <a:lnTo>
                    <a:pt x="2214" y="118"/>
                  </a:lnTo>
                  <a:lnTo>
                    <a:pt x="2249" y="136"/>
                  </a:lnTo>
                  <a:lnTo>
                    <a:pt x="2284" y="156"/>
                  </a:lnTo>
                  <a:lnTo>
                    <a:pt x="2316" y="177"/>
                  </a:lnTo>
                  <a:lnTo>
                    <a:pt x="2346" y="198"/>
                  </a:lnTo>
                  <a:lnTo>
                    <a:pt x="2373" y="219"/>
                  </a:lnTo>
                  <a:lnTo>
                    <a:pt x="2396" y="239"/>
                  </a:lnTo>
                  <a:lnTo>
                    <a:pt x="2435" y="275"/>
                  </a:lnTo>
                  <a:lnTo>
                    <a:pt x="2468" y="315"/>
                  </a:lnTo>
                  <a:lnTo>
                    <a:pt x="2500" y="358"/>
                  </a:lnTo>
                  <a:lnTo>
                    <a:pt x="2527" y="403"/>
                  </a:lnTo>
                  <a:lnTo>
                    <a:pt x="2552" y="451"/>
                  </a:lnTo>
                  <a:lnTo>
                    <a:pt x="2575" y="502"/>
                  </a:lnTo>
                  <a:lnTo>
                    <a:pt x="2597" y="555"/>
                  </a:lnTo>
                  <a:lnTo>
                    <a:pt x="2617" y="615"/>
                  </a:lnTo>
                  <a:lnTo>
                    <a:pt x="2633" y="677"/>
                  </a:lnTo>
                  <a:lnTo>
                    <a:pt x="2644" y="737"/>
                  </a:lnTo>
                  <a:lnTo>
                    <a:pt x="2652" y="799"/>
                  </a:lnTo>
                  <a:lnTo>
                    <a:pt x="2658" y="861"/>
                  </a:lnTo>
                  <a:lnTo>
                    <a:pt x="2661" y="932"/>
                  </a:lnTo>
                  <a:lnTo>
                    <a:pt x="2664" y="1002"/>
                  </a:lnTo>
                  <a:lnTo>
                    <a:pt x="2665" y="1071"/>
                  </a:lnTo>
                  <a:lnTo>
                    <a:pt x="2666" y="1140"/>
                  </a:lnTo>
                  <a:lnTo>
                    <a:pt x="2666" y="1207"/>
                  </a:lnTo>
                  <a:lnTo>
                    <a:pt x="2667" y="1271"/>
                  </a:lnTo>
                  <a:lnTo>
                    <a:pt x="2667" y="1337"/>
                  </a:lnTo>
                  <a:lnTo>
                    <a:pt x="2669" y="1401"/>
                  </a:lnTo>
                  <a:lnTo>
                    <a:pt x="2671" y="1465"/>
                  </a:lnTo>
                  <a:lnTo>
                    <a:pt x="2674" y="1529"/>
                  </a:lnTo>
                  <a:lnTo>
                    <a:pt x="2680" y="1593"/>
                  </a:lnTo>
                  <a:lnTo>
                    <a:pt x="2687" y="1657"/>
                  </a:lnTo>
                  <a:lnTo>
                    <a:pt x="2696" y="1722"/>
                  </a:lnTo>
                  <a:lnTo>
                    <a:pt x="2708" y="1786"/>
                  </a:lnTo>
                  <a:lnTo>
                    <a:pt x="2723" y="1852"/>
                  </a:lnTo>
                  <a:lnTo>
                    <a:pt x="2742" y="1918"/>
                  </a:lnTo>
                  <a:lnTo>
                    <a:pt x="2764" y="1985"/>
                  </a:lnTo>
                  <a:lnTo>
                    <a:pt x="2789" y="2053"/>
                  </a:lnTo>
                  <a:lnTo>
                    <a:pt x="2819" y="2123"/>
                  </a:lnTo>
                  <a:lnTo>
                    <a:pt x="2854" y="2194"/>
                  </a:lnTo>
                  <a:lnTo>
                    <a:pt x="2893" y="2266"/>
                  </a:lnTo>
                  <a:lnTo>
                    <a:pt x="2938" y="2342"/>
                  </a:lnTo>
                  <a:lnTo>
                    <a:pt x="2835" y="2273"/>
                  </a:lnTo>
                  <a:lnTo>
                    <a:pt x="2729" y="2209"/>
                  </a:lnTo>
                  <a:lnTo>
                    <a:pt x="2619" y="2149"/>
                  </a:lnTo>
                  <a:lnTo>
                    <a:pt x="2508" y="2095"/>
                  </a:lnTo>
                  <a:lnTo>
                    <a:pt x="2394" y="2044"/>
                  </a:lnTo>
                  <a:lnTo>
                    <a:pt x="2346" y="2023"/>
                  </a:lnTo>
                  <a:lnTo>
                    <a:pt x="2330" y="2041"/>
                  </a:lnTo>
                  <a:lnTo>
                    <a:pt x="2311" y="2061"/>
                  </a:lnTo>
                  <a:lnTo>
                    <a:pt x="2292" y="2082"/>
                  </a:lnTo>
                  <a:lnTo>
                    <a:pt x="2271" y="2102"/>
                  </a:lnTo>
                  <a:lnTo>
                    <a:pt x="2249" y="2121"/>
                  </a:lnTo>
                  <a:lnTo>
                    <a:pt x="2228" y="2137"/>
                  </a:lnTo>
                  <a:lnTo>
                    <a:pt x="2208" y="2149"/>
                  </a:lnTo>
                  <a:lnTo>
                    <a:pt x="2202" y="2148"/>
                  </a:lnTo>
                  <a:lnTo>
                    <a:pt x="2196" y="2142"/>
                  </a:lnTo>
                  <a:lnTo>
                    <a:pt x="2188" y="2130"/>
                  </a:lnTo>
                  <a:lnTo>
                    <a:pt x="2181" y="2116"/>
                  </a:lnTo>
                  <a:lnTo>
                    <a:pt x="2174" y="2097"/>
                  </a:lnTo>
                  <a:lnTo>
                    <a:pt x="2166" y="2076"/>
                  </a:lnTo>
                  <a:lnTo>
                    <a:pt x="2159" y="2054"/>
                  </a:lnTo>
                  <a:lnTo>
                    <a:pt x="2153" y="2032"/>
                  </a:lnTo>
                  <a:lnTo>
                    <a:pt x="2148" y="2010"/>
                  </a:lnTo>
                  <a:lnTo>
                    <a:pt x="2143" y="1990"/>
                  </a:lnTo>
                  <a:lnTo>
                    <a:pt x="2143" y="1990"/>
                  </a:lnTo>
                  <a:lnTo>
                    <a:pt x="2142" y="1991"/>
                  </a:lnTo>
                  <a:lnTo>
                    <a:pt x="2141" y="1992"/>
                  </a:lnTo>
                  <a:lnTo>
                    <a:pt x="2140" y="1992"/>
                  </a:lnTo>
                  <a:lnTo>
                    <a:pt x="2140" y="1993"/>
                  </a:lnTo>
                  <a:lnTo>
                    <a:pt x="2088" y="2036"/>
                  </a:lnTo>
                  <a:lnTo>
                    <a:pt x="2033" y="2076"/>
                  </a:lnTo>
                  <a:lnTo>
                    <a:pt x="1977" y="2112"/>
                  </a:lnTo>
                  <a:lnTo>
                    <a:pt x="1920" y="2146"/>
                  </a:lnTo>
                  <a:lnTo>
                    <a:pt x="1871" y="2171"/>
                  </a:lnTo>
                  <a:lnTo>
                    <a:pt x="1822" y="2190"/>
                  </a:lnTo>
                  <a:lnTo>
                    <a:pt x="1774" y="2200"/>
                  </a:lnTo>
                  <a:lnTo>
                    <a:pt x="1724" y="2204"/>
                  </a:lnTo>
                  <a:lnTo>
                    <a:pt x="1676" y="2200"/>
                  </a:lnTo>
                  <a:lnTo>
                    <a:pt x="1627" y="2190"/>
                  </a:lnTo>
                  <a:lnTo>
                    <a:pt x="1578" y="2171"/>
                  </a:lnTo>
                  <a:lnTo>
                    <a:pt x="1528" y="2146"/>
                  </a:lnTo>
                  <a:lnTo>
                    <a:pt x="1472" y="2112"/>
                  </a:lnTo>
                  <a:lnTo>
                    <a:pt x="1415" y="2076"/>
                  </a:lnTo>
                  <a:lnTo>
                    <a:pt x="1362" y="2036"/>
                  </a:lnTo>
                  <a:lnTo>
                    <a:pt x="1308" y="1993"/>
                  </a:lnTo>
                  <a:lnTo>
                    <a:pt x="1308" y="1992"/>
                  </a:lnTo>
                  <a:lnTo>
                    <a:pt x="1307" y="1992"/>
                  </a:lnTo>
                  <a:lnTo>
                    <a:pt x="1306" y="1991"/>
                  </a:lnTo>
                  <a:lnTo>
                    <a:pt x="1305" y="1990"/>
                  </a:lnTo>
                  <a:lnTo>
                    <a:pt x="1305" y="1990"/>
                  </a:lnTo>
                  <a:lnTo>
                    <a:pt x="1301" y="2010"/>
                  </a:lnTo>
                  <a:lnTo>
                    <a:pt x="1296" y="2032"/>
                  </a:lnTo>
                  <a:lnTo>
                    <a:pt x="1290" y="2054"/>
                  </a:lnTo>
                  <a:lnTo>
                    <a:pt x="1283" y="2076"/>
                  </a:lnTo>
                  <a:lnTo>
                    <a:pt x="1276" y="2097"/>
                  </a:lnTo>
                  <a:lnTo>
                    <a:pt x="1268" y="2116"/>
                  </a:lnTo>
                  <a:lnTo>
                    <a:pt x="1260" y="2130"/>
                  </a:lnTo>
                  <a:lnTo>
                    <a:pt x="1253" y="2142"/>
                  </a:lnTo>
                  <a:lnTo>
                    <a:pt x="1247" y="2148"/>
                  </a:lnTo>
                  <a:lnTo>
                    <a:pt x="1241" y="2149"/>
                  </a:lnTo>
                  <a:lnTo>
                    <a:pt x="1220" y="2137"/>
                  </a:lnTo>
                  <a:lnTo>
                    <a:pt x="1199" y="2121"/>
                  </a:lnTo>
                  <a:lnTo>
                    <a:pt x="1179" y="2102"/>
                  </a:lnTo>
                  <a:lnTo>
                    <a:pt x="1158" y="2082"/>
                  </a:lnTo>
                  <a:lnTo>
                    <a:pt x="1138" y="2061"/>
                  </a:lnTo>
                  <a:lnTo>
                    <a:pt x="1120" y="2041"/>
                  </a:lnTo>
                  <a:lnTo>
                    <a:pt x="1103" y="2023"/>
                  </a:lnTo>
                  <a:lnTo>
                    <a:pt x="1055" y="2044"/>
                  </a:lnTo>
                  <a:lnTo>
                    <a:pt x="941" y="2095"/>
                  </a:lnTo>
                  <a:lnTo>
                    <a:pt x="830" y="2149"/>
                  </a:lnTo>
                  <a:lnTo>
                    <a:pt x="721" y="2209"/>
                  </a:lnTo>
                  <a:lnTo>
                    <a:pt x="614" y="2273"/>
                  </a:lnTo>
                  <a:lnTo>
                    <a:pt x="510" y="2342"/>
                  </a:lnTo>
                  <a:lnTo>
                    <a:pt x="559" y="2261"/>
                  </a:lnTo>
                  <a:lnTo>
                    <a:pt x="601" y="2182"/>
                  </a:lnTo>
                  <a:lnTo>
                    <a:pt x="638" y="2103"/>
                  </a:lnTo>
                  <a:lnTo>
                    <a:pt x="669" y="2026"/>
                  </a:lnTo>
                  <a:lnTo>
                    <a:pt x="695" y="1949"/>
                  </a:lnTo>
                  <a:lnTo>
                    <a:pt x="717" y="1873"/>
                  </a:lnTo>
                  <a:lnTo>
                    <a:pt x="733" y="1796"/>
                  </a:lnTo>
                  <a:lnTo>
                    <a:pt x="747" y="1721"/>
                  </a:lnTo>
                  <a:lnTo>
                    <a:pt x="757" y="1645"/>
                  </a:lnTo>
                  <a:lnTo>
                    <a:pt x="766" y="1570"/>
                  </a:lnTo>
                  <a:lnTo>
                    <a:pt x="771" y="1495"/>
                  </a:lnTo>
                  <a:lnTo>
                    <a:pt x="775" y="1418"/>
                  </a:lnTo>
                  <a:lnTo>
                    <a:pt x="777" y="1342"/>
                  </a:lnTo>
                  <a:lnTo>
                    <a:pt x="779" y="1264"/>
                  </a:lnTo>
                  <a:lnTo>
                    <a:pt x="780" y="1186"/>
                  </a:lnTo>
                  <a:lnTo>
                    <a:pt x="782" y="1106"/>
                  </a:lnTo>
                  <a:lnTo>
                    <a:pt x="784" y="1026"/>
                  </a:lnTo>
                  <a:lnTo>
                    <a:pt x="787" y="944"/>
                  </a:lnTo>
                  <a:lnTo>
                    <a:pt x="792" y="861"/>
                  </a:lnTo>
                  <a:lnTo>
                    <a:pt x="797" y="799"/>
                  </a:lnTo>
                  <a:lnTo>
                    <a:pt x="805" y="737"/>
                  </a:lnTo>
                  <a:lnTo>
                    <a:pt x="816" y="677"/>
                  </a:lnTo>
                  <a:lnTo>
                    <a:pt x="832" y="615"/>
                  </a:lnTo>
                  <a:lnTo>
                    <a:pt x="853" y="555"/>
                  </a:lnTo>
                  <a:lnTo>
                    <a:pt x="878" y="494"/>
                  </a:lnTo>
                  <a:lnTo>
                    <a:pt x="907" y="438"/>
                  </a:lnTo>
                  <a:lnTo>
                    <a:pt x="941" y="383"/>
                  </a:lnTo>
                  <a:lnTo>
                    <a:pt x="977" y="334"/>
                  </a:lnTo>
                  <a:lnTo>
                    <a:pt x="1016" y="287"/>
                  </a:lnTo>
                  <a:lnTo>
                    <a:pt x="1059" y="244"/>
                  </a:lnTo>
                  <a:lnTo>
                    <a:pt x="1103" y="204"/>
                  </a:lnTo>
                  <a:lnTo>
                    <a:pt x="1151" y="168"/>
                  </a:lnTo>
                  <a:lnTo>
                    <a:pt x="1201" y="135"/>
                  </a:lnTo>
                  <a:lnTo>
                    <a:pt x="1252" y="106"/>
                  </a:lnTo>
                  <a:lnTo>
                    <a:pt x="1304" y="80"/>
                  </a:lnTo>
                  <a:lnTo>
                    <a:pt x="1359" y="57"/>
                  </a:lnTo>
                  <a:lnTo>
                    <a:pt x="1415" y="38"/>
                  </a:lnTo>
                  <a:lnTo>
                    <a:pt x="1472" y="21"/>
                  </a:lnTo>
                  <a:lnTo>
                    <a:pt x="1524" y="9"/>
                  </a:lnTo>
                  <a:lnTo>
                    <a:pt x="1573" y="3"/>
                  </a:lnTo>
                  <a:lnTo>
                    <a:pt x="1621" y="0"/>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just" defTabSz="913837"/>
              <a:endParaRPr lang="en-US">
                <a:solidFill>
                  <a:srgbClr val="FFFFFF"/>
                </a:solidFill>
              </a:endParaRPr>
            </a:p>
          </p:txBody>
        </p:sp>
      </p:grpSp>
      <p:grpSp>
        <p:nvGrpSpPr>
          <p:cNvPr id="16" name="Group 15"/>
          <p:cNvGrpSpPr/>
          <p:nvPr/>
        </p:nvGrpSpPr>
        <p:grpSpPr>
          <a:xfrm>
            <a:off x="5925420" y="2558546"/>
            <a:ext cx="2187450" cy="1318107"/>
            <a:chOff x="5808857" y="2508475"/>
            <a:chExt cx="2145058" cy="1292562"/>
          </a:xfrm>
        </p:grpSpPr>
        <p:sp>
          <p:nvSpPr>
            <p:cNvPr id="67" name="Right Arrow 66"/>
            <p:cNvSpPr/>
            <p:nvPr/>
          </p:nvSpPr>
          <p:spPr bwMode="auto">
            <a:xfrm rot="10800000">
              <a:off x="5808857" y="3096896"/>
              <a:ext cx="842317" cy="382138"/>
            </a:xfrm>
            <a:prstGeom prst="rightArrow">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7" descr="C:\Users\Sarah\Desktop\1393_Mobile Engagement_Jessica\Art\iPhone6_blac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74176" y="2508475"/>
              <a:ext cx="1579739" cy="12925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6474858" y="2847352"/>
              <a:ext cx="1385714" cy="953684"/>
              <a:chOff x="6474858" y="2847352"/>
              <a:chExt cx="1385714" cy="953684"/>
            </a:xfrm>
          </p:grpSpPr>
          <p:pic>
            <p:nvPicPr>
              <p:cNvPr id="71" name="Picture 7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474859" y="2847352"/>
                <a:ext cx="1385713" cy="109626"/>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474858" y="2956977"/>
                <a:ext cx="1385713" cy="844059"/>
              </a:xfrm>
              <a:prstGeom prst="rect">
                <a:avLst/>
              </a:prstGeom>
            </p:spPr>
          </p:pic>
        </p:grpSp>
        <p:sp>
          <p:nvSpPr>
            <p:cNvPr id="150" name="Rectangle 149"/>
            <p:cNvSpPr/>
            <p:nvPr/>
          </p:nvSpPr>
          <p:spPr>
            <a:xfrm>
              <a:off x="6670628" y="3330420"/>
              <a:ext cx="1173659" cy="422039"/>
            </a:xfrm>
            <a:prstGeom prst="rect">
              <a:avLst/>
            </a:prstGeom>
          </p:spPr>
          <p:txBody>
            <a:bodyPr wrap="square">
              <a:spAutoFit/>
            </a:bodyPr>
            <a:lstStyle/>
            <a:p>
              <a:pPr defTabSz="931869"/>
              <a:r>
                <a:rPr lang="en-US" sz="714" dirty="0">
                  <a:ea typeface="Segoe UI" pitchFamily="34" charset="0"/>
                  <a:cs typeface="Segoe UI" pitchFamily="34" charset="0"/>
                </a:rPr>
                <a:t>What's your balance? Log in and manage your account on the go.  </a:t>
              </a:r>
            </a:p>
          </p:txBody>
        </p:sp>
        <p:pic>
          <p:nvPicPr>
            <p:cNvPr id="1331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609412" y="3393943"/>
              <a:ext cx="90397" cy="88753"/>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1691" y="3614209"/>
              <a:ext cx="54705" cy="6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436" y="3004204"/>
              <a:ext cx="803456" cy="27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Group 16"/>
          <p:cNvGrpSpPr/>
          <p:nvPr/>
        </p:nvGrpSpPr>
        <p:grpSpPr>
          <a:xfrm>
            <a:off x="5925420" y="4018509"/>
            <a:ext cx="2187450" cy="1318107"/>
            <a:chOff x="5808857" y="3940145"/>
            <a:chExt cx="2145058" cy="1292562"/>
          </a:xfrm>
        </p:grpSpPr>
        <p:sp>
          <p:nvSpPr>
            <p:cNvPr id="68" name="Right Arrow 67"/>
            <p:cNvSpPr/>
            <p:nvPr/>
          </p:nvSpPr>
          <p:spPr bwMode="auto">
            <a:xfrm rot="10800000">
              <a:off x="5808857" y="4447541"/>
              <a:ext cx="842317" cy="382138"/>
            </a:xfrm>
            <a:prstGeom prst="rightArrow">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 descr="C:\Users\Sarah\Desktop\1393_Mobile Engagement_Jessica\Art\iPhone6_blac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74176" y="3940145"/>
              <a:ext cx="1579739" cy="12925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1" name="Group 80"/>
            <p:cNvGrpSpPr/>
            <p:nvPr/>
          </p:nvGrpSpPr>
          <p:grpSpPr>
            <a:xfrm>
              <a:off x="6474858" y="4279022"/>
              <a:ext cx="1385714" cy="953684"/>
              <a:chOff x="6474858" y="2847352"/>
              <a:chExt cx="1385714" cy="953684"/>
            </a:xfrm>
          </p:grpSpPr>
          <p:pic>
            <p:nvPicPr>
              <p:cNvPr id="82" name="Picture 8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474859" y="2847352"/>
                <a:ext cx="1385713" cy="109626"/>
              </a:xfrm>
              <a:prstGeom prst="rect">
                <a:avLst/>
              </a:prstGeom>
            </p:spPr>
          </p:pic>
          <p:pic>
            <p:nvPicPr>
              <p:cNvPr id="83" name="Picture 8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474858" y="2956977"/>
                <a:ext cx="1385713" cy="844059"/>
              </a:xfrm>
              <a:prstGeom prst="rect">
                <a:avLst/>
              </a:prstGeom>
            </p:spPr>
          </p:pic>
        </p:grpSp>
        <p:sp>
          <p:nvSpPr>
            <p:cNvPr id="84" name="Rectangle 83"/>
            <p:cNvSpPr/>
            <p:nvPr/>
          </p:nvSpPr>
          <p:spPr>
            <a:xfrm>
              <a:off x="6670629" y="4762090"/>
              <a:ext cx="1114472" cy="312137"/>
            </a:xfrm>
            <a:prstGeom prst="rect">
              <a:avLst/>
            </a:prstGeom>
          </p:spPr>
          <p:txBody>
            <a:bodyPr wrap="square">
              <a:spAutoFit/>
            </a:bodyPr>
            <a:lstStyle/>
            <a:p>
              <a:pPr defTabSz="931869"/>
              <a:r>
                <a:rPr lang="fr-FR" sz="714" dirty="0">
                  <a:ea typeface="Segoe UI" pitchFamily="34" charset="0"/>
                  <a:cs typeface="Segoe UI" pitchFamily="34" charset="0"/>
                </a:rPr>
                <a:t>Jessica, votre dépôt mobile est prêt.</a:t>
              </a:r>
            </a:p>
          </p:txBody>
        </p:sp>
        <p:pic>
          <p:nvPicPr>
            <p:cNvPr id="8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609412" y="4825613"/>
              <a:ext cx="90397" cy="88753"/>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991" y="4931579"/>
              <a:ext cx="54705" cy="6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436" y="4435874"/>
              <a:ext cx="803456" cy="27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5925420" y="5495809"/>
            <a:ext cx="2187450" cy="1318107"/>
            <a:chOff x="5808857" y="5388815"/>
            <a:chExt cx="2145058" cy="1292562"/>
          </a:xfrm>
        </p:grpSpPr>
        <p:sp>
          <p:nvSpPr>
            <p:cNvPr id="69" name="Right Arrow 68"/>
            <p:cNvSpPr/>
            <p:nvPr/>
          </p:nvSpPr>
          <p:spPr bwMode="auto">
            <a:xfrm rot="10800000">
              <a:off x="5808857" y="5798186"/>
              <a:ext cx="842317" cy="382138"/>
            </a:xfrm>
            <a:prstGeom prst="rightArrow">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7" descr="C:\Users\Sarah\Desktop\1393_Mobile Engagement_Jessica\Art\iPhone6_blac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74176" y="5388815"/>
              <a:ext cx="1579739" cy="12925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6474858" y="5727692"/>
              <a:ext cx="1385714" cy="953684"/>
              <a:chOff x="6474858" y="2847352"/>
              <a:chExt cx="1385714" cy="953684"/>
            </a:xfrm>
          </p:grpSpPr>
          <p:pic>
            <p:nvPicPr>
              <p:cNvPr id="90" name="Picture 8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474859" y="2847352"/>
                <a:ext cx="1385713" cy="109626"/>
              </a:xfrm>
              <a:prstGeom prst="rect">
                <a:avLst/>
              </a:prstGeom>
            </p:spPr>
          </p:pic>
          <p:pic>
            <p:nvPicPr>
              <p:cNvPr id="91" name="Picture 9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474858" y="2956977"/>
                <a:ext cx="1385713" cy="844059"/>
              </a:xfrm>
              <a:prstGeom prst="rect">
                <a:avLst/>
              </a:prstGeom>
            </p:spPr>
          </p:pic>
        </p:grpSp>
        <p:sp>
          <p:nvSpPr>
            <p:cNvPr id="92" name="Rectangle 91"/>
            <p:cNvSpPr/>
            <p:nvPr/>
          </p:nvSpPr>
          <p:spPr>
            <a:xfrm>
              <a:off x="6670628" y="6210760"/>
              <a:ext cx="1173659" cy="312137"/>
            </a:xfrm>
            <a:prstGeom prst="rect">
              <a:avLst/>
            </a:prstGeom>
          </p:spPr>
          <p:txBody>
            <a:bodyPr wrap="square">
              <a:spAutoFit/>
            </a:bodyPr>
            <a:lstStyle/>
            <a:p>
              <a:pPr defTabSz="931869"/>
              <a:r>
                <a:rPr lang="en-US" sz="714" dirty="0">
                  <a:ea typeface="Segoe UI" pitchFamily="34" charset="0"/>
                  <a:cs typeface="Segoe UI" pitchFamily="34" charset="0"/>
                </a:rPr>
                <a:t>Jessica, check out your latest money saver tip!</a:t>
              </a:r>
            </a:p>
          </p:txBody>
        </p:sp>
        <p:pic>
          <p:nvPicPr>
            <p:cNvPr id="9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609412" y="6274283"/>
              <a:ext cx="90397" cy="88753"/>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7741" y="6380249"/>
              <a:ext cx="54705" cy="6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3436" y="5884544"/>
              <a:ext cx="803456" cy="27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4"/>
          <p:cNvSpPr txBox="1"/>
          <p:nvPr/>
        </p:nvSpPr>
        <p:spPr>
          <a:xfrm>
            <a:off x="3706805" y="277150"/>
            <a:ext cx="1208962" cy="350280"/>
          </a:xfrm>
          <a:prstGeom prst="rect">
            <a:avLst/>
          </a:prstGeom>
        </p:spPr>
        <p:txBody>
          <a:bodyPr wrap="square">
            <a:spAutoFit/>
          </a:bodyPr>
          <a:lstStyle>
            <a:defPPr>
              <a:defRPr lang="en-US"/>
            </a:defPPr>
            <a:lvl1pPr algn="r">
              <a:defRPr>
                <a:solidFill>
                  <a:schemeClr val="accent3"/>
                </a:solidFill>
              </a:defRPr>
            </a:lvl1pPr>
          </a:lstStyle>
          <a:p>
            <a:pPr marL="1588" lvl="1" defTabSz="932205"/>
            <a:r>
              <a:rPr lang="en-US" sz="1632" b="1" dirty="0">
                <a:solidFill>
                  <a:schemeClr val="accent3"/>
                </a:solidFill>
              </a:rPr>
              <a:t>Day 1</a:t>
            </a:r>
          </a:p>
        </p:txBody>
      </p:sp>
      <p:sp>
        <p:nvSpPr>
          <p:cNvPr id="38" name="Freeform 13"/>
          <p:cNvSpPr>
            <a:spLocks noEditPoints="1"/>
          </p:cNvSpPr>
          <p:nvPr/>
        </p:nvSpPr>
        <p:spPr bwMode="auto">
          <a:xfrm>
            <a:off x="4372331" y="837398"/>
            <a:ext cx="1069196" cy="993621"/>
          </a:xfrm>
          <a:custGeom>
            <a:avLst/>
            <a:gdLst>
              <a:gd name="T0" fmla="*/ 1289 w 3451"/>
              <a:gd name="T1" fmla="*/ 2402 h 3209"/>
              <a:gd name="T2" fmla="*/ 1725 w 3451"/>
              <a:gd name="T3" fmla="*/ 2688 h 3209"/>
              <a:gd name="T4" fmla="*/ 2162 w 3451"/>
              <a:gd name="T5" fmla="*/ 2402 h 3209"/>
              <a:gd name="T6" fmla="*/ 2475 w 3451"/>
              <a:gd name="T7" fmla="*/ 2173 h 3209"/>
              <a:gd name="T8" fmla="*/ 3023 w 3451"/>
              <a:gd name="T9" fmla="*/ 2508 h 3209"/>
              <a:gd name="T10" fmla="*/ 3451 w 3451"/>
              <a:gd name="T11" fmla="*/ 2941 h 3209"/>
              <a:gd name="T12" fmla="*/ 3191 w 3451"/>
              <a:gd name="T13" fmla="*/ 3064 h 3209"/>
              <a:gd name="T14" fmla="*/ 2746 w 3451"/>
              <a:gd name="T15" fmla="*/ 3150 h 3209"/>
              <a:gd name="T16" fmla="*/ 2183 w 3451"/>
              <a:gd name="T17" fmla="*/ 3199 h 3209"/>
              <a:gd name="T18" fmla="*/ 1571 w 3451"/>
              <a:gd name="T19" fmla="*/ 3208 h 3209"/>
              <a:gd name="T20" fmla="*/ 975 w 3451"/>
              <a:gd name="T21" fmla="*/ 3180 h 3209"/>
              <a:gd name="T22" fmla="*/ 464 w 3451"/>
              <a:gd name="T23" fmla="*/ 3113 h 3209"/>
              <a:gd name="T24" fmla="*/ 103 w 3451"/>
              <a:gd name="T25" fmla="*/ 3008 h 3209"/>
              <a:gd name="T26" fmla="*/ 196 w 3451"/>
              <a:gd name="T27" fmla="*/ 2715 h 3209"/>
              <a:gd name="T28" fmla="*/ 691 w 3451"/>
              <a:gd name="T29" fmla="*/ 2325 h 3209"/>
              <a:gd name="T30" fmla="*/ 2091 w 3451"/>
              <a:gd name="T31" fmla="*/ 717 h 3209"/>
              <a:gd name="T32" fmla="*/ 1881 w 3451"/>
              <a:gd name="T33" fmla="*/ 844 h 3209"/>
              <a:gd name="T34" fmla="*/ 1575 w 3451"/>
              <a:gd name="T35" fmla="*/ 975 h 3209"/>
              <a:gd name="T36" fmla="*/ 1319 w 3451"/>
              <a:gd name="T37" fmla="*/ 1065 h 3209"/>
              <a:gd name="T38" fmla="*/ 1158 w 3451"/>
              <a:gd name="T39" fmla="*/ 1173 h 3209"/>
              <a:gd name="T40" fmla="*/ 1132 w 3451"/>
              <a:gd name="T41" fmla="*/ 1377 h 3209"/>
              <a:gd name="T42" fmla="*/ 1217 w 3451"/>
              <a:gd name="T43" fmla="*/ 1678 h 3209"/>
              <a:gd name="T44" fmla="*/ 1474 w 3451"/>
              <a:gd name="T45" fmla="*/ 1957 h 3209"/>
              <a:gd name="T46" fmla="*/ 1742 w 3451"/>
              <a:gd name="T47" fmla="*/ 2071 h 3209"/>
              <a:gd name="T48" fmla="*/ 2030 w 3451"/>
              <a:gd name="T49" fmla="*/ 1916 h 3209"/>
              <a:gd name="T50" fmla="*/ 2249 w 3451"/>
              <a:gd name="T51" fmla="*/ 1640 h 3209"/>
              <a:gd name="T52" fmla="*/ 2307 w 3451"/>
              <a:gd name="T53" fmla="*/ 1448 h 3209"/>
              <a:gd name="T54" fmla="*/ 2351 w 3451"/>
              <a:gd name="T55" fmla="*/ 1430 h 3209"/>
              <a:gd name="T56" fmla="*/ 2428 w 3451"/>
              <a:gd name="T57" fmla="*/ 1254 h 3209"/>
              <a:gd name="T58" fmla="*/ 2443 w 3451"/>
              <a:gd name="T59" fmla="*/ 1014 h 3209"/>
              <a:gd name="T60" fmla="*/ 2391 w 3451"/>
              <a:gd name="T61" fmla="*/ 889 h 3209"/>
              <a:gd name="T62" fmla="*/ 2313 w 3451"/>
              <a:gd name="T63" fmla="*/ 946 h 3209"/>
              <a:gd name="T64" fmla="*/ 2262 w 3451"/>
              <a:gd name="T65" fmla="*/ 986 h 3209"/>
              <a:gd name="T66" fmla="*/ 2200 w 3451"/>
              <a:gd name="T67" fmla="*/ 850 h 3209"/>
              <a:gd name="T68" fmla="*/ 2135 w 3451"/>
              <a:gd name="T69" fmla="*/ 720 h 3209"/>
              <a:gd name="T70" fmla="*/ 1748 w 3451"/>
              <a:gd name="T71" fmla="*/ 13 h 3209"/>
              <a:gd name="T72" fmla="*/ 1984 w 3451"/>
              <a:gd name="T73" fmla="*/ 80 h 3209"/>
              <a:gd name="T74" fmla="*/ 2214 w 3451"/>
              <a:gd name="T75" fmla="*/ 118 h 3209"/>
              <a:gd name="T76" fmla="*/ 2396 w 3451"/>
              <a:gd name="T77" fmla="*/ 239 h 3209"/>
              <a:gd name="T78" fmla="*/ 2575 w 3451"/>
              <a:gd name="T79" fmla="*/ 502 h 3209"/>
              <a:gd name="T80" fmla="*/ 2658 w 3451"/>
              <a:gd name="T81" fmla="*/ 861 h 3209"/>
              <a:gd name="T82" fmla="*/ 2667 w 3451"/>
              <a:gd name="T83" fmla="*/ 1271 h 3209"/>
              <a:gd name="T84" fmla="*/ 2687 w 3451"/>
              <a:gd name="T85" fmla="*/ 1657 h 3209"/>
              <a:gd name="T86" fmla="*/ 2789 w 3451"/>
              <a:gd name="T87" fmla="*/ 2053 h 3209"/>
              <a:gd name="T88" fmla="*/ 2729 w 3451"/>
              <a:gd name="T89" fmla="*/ 2209 h 3209"/>
              <a:gd name="T90" fmla="*/ 2311 w 3451"/>
              <a:gd name="T91" fmla="*/ 2061 h 3209"/>
              <a:gd name="T92" fmla="*/ 2202 w 3451"/>
              <a:gd name="T93" fmla="*/ 2148 h 3209"/>
              <a:gd name="T94" fmla="*/ 2159 w 3451"/>
              <a:gd name="T95" fmla="*/ 2054 h 3209"/>
              <a:gd name="T96" fmla="*/ 2141 w 3451"/>
              <a:gd name="T97" fmla="*/ 1992 h 3209"/>
              <a:gd name="T98" fmla="*/ 1920 w 3451"/>
              <a:gd name="T99" fmla="*/ 2146 h 3209"/>
              <a:gd name="T100" fmla="*/ 1627 w 3451"/>
              <a:gd name="T101" fmla="*/ 2190 h 3209"/>
              <a:gd name="T102" fmla="*/ 1308 w 3451"/>
              <a:gd name="T103" fmla="*/ 1993 h 3209"/>
              <a:gd name="T104" fmla="*/ 1301 w 3451"/>
              <a:gd name="T105" fmla="*/ 2010 h 3209"/>
              <a:gd name="T106" fmla="*/ 1260 w 3451"/>
              <a:gd name="T107" fmla="*/ 2130 h 3209"/>
              <a:gd name="T108" fmla="*/ 1179 w 3451"/>
              <a:gd name="T109" fmla="*/ 2102 h 3209"/>
              <a:gd name="T110" fmla="*/ 941 w 3451"/>
              <a:gd name="T111" fmla="*/ 2095 h 3209"/>
              <a:gd name="T112" fmla="*/ 601 w 3451"/>
              <a:gd name="T113" fmla="*/ 2182 h 3209"/>
              <a:gd name="T114" fmla="*/ 747 w 3451"/>
              <a:gd name="T115" fmla="*/ 1721 h 3209"/>
              <a:gd name="T116" fmla="*/ 779 w 3451"/>
              <a:gd name="T117" fmla="*/ 1264 h 3209"/>
              <a:gd name="T118" fmla="*/ 797 w 3451"/>
              <a:gd name="T119" fmla="*/ 799 h 3209"/>
              <a:gd name="T120" fmla="*/ 907 w 3451"/>
              <a:gd name="T121" fmla="*/ 438 h 3209"/>
              <a:gd name="T122" fmla="*/ 1151 w 3451"/>
              <a:gd name="T123" fmla="*/ 168 h 3209"/>
              <a:gd name="T124" fmla="*/ 1472 w 3451"/>
              <a:gd name="T125" fmla="*/ 21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3209">
                <a:moveTo>
                  <a:pt x="1073" y="2130"/>
                </a:moveTo>
                <a:lnTo>
                  <a:pt x="1106" y="2186"/>
                </a:lnTo>
                <a:lnTo>
                  <a:pt x="1145" y="2241"/>
                </a:lnTo>
                <a:lnTo>
                  <a:pt x="1188" y="2296"/>
                </a:lnTo>
                <a:lnTo>
                  <a:pt x="1235" y="2349"/>
                </a:lnTo>
                <a:lnTo>
                  <a:pt x="1289" y="2402"/>
                </a:lnTo>
                <a:lnTo>
                  <a:pt x="1347" y="2452"/>
                </a:lnTo>
                <a:lnTo>
                  <a:pt x="1411" y="2502"/>
                </a:lnTo>
                <a:lnTo>
                  <a:pt x="1481" y="2550"/>
                </a:lnTo>
                <a:lnTo>
                  <a:pt x="1557" y="2598"/>
                </a:lnTo>
                <a:lnTo>
                  <a:pt x="1638" y="2644"/>
                </a:lnTo>
                <a:lnTo>
                  <a:pt x="1725" y="2688"/>
                </a:lnTo>
                <a:lnTo>
                  <a:pt x="1812" y="2644"/>
                </a:lnTo>
                <a:lnTo>
                  <a:pt x="1894" y="2598"/>
                </a:lnTo>
                <a:lnTo>
                  <a:pt x="1969" y="2550"/>
                </a:lnTo>
                <a:lnTo>
                  <a:pt x="2040" y="2502"/>
                </a:lnTo>
                <a:lnTo>
                  <a:pt x="2104" y="2452"/>
                </a:lnTo>
                <a:lnTo>
                  <a:pt x="2162" y="2402"/>
                </a:lnTo>
                <a:lnTo>
                  <a:pt x="2215" y="2349"/>
                </a:lnTo>
                <a:lnTo>
                  <a:pt x="2263" y="2296"/>
                </a:lnTo>
                <a:lnTo>
                  <a:pt x="2306" y="2241"/>
                </a:lnTo>
                <a:lnTo>
                  <a:pt x="2345" y="2186"/>
                </a:lnTo>
                <a:lnTo>
                  <a:pt x="2377" y="2130"/>
                </a:lnTo>
                <a:lnTo>
                  <a:pt x="2475" y="2173"/>
                </a:lnTo>
                <a:lnTo>
                  <a:pt x="2572" y="2220"/>
                </a:lnTo>
                <a:lnTo>
                  <a:pt x="2666" y="2271"/>
                </a:lnTo>
                <a:lnTo>
                  <a:pt x="2759" y="2325"/>
                </a:lnTo>
                <a:lnTo>
                  <a:pt x="2849" y="2383"/>
                </a:lnTo>
                <a:lnTo>
                  <a:pt x="2937" y="2443"/>
                </a:lnTo>
                <a:lnTo>
                  <a:pt x="3023" y="2508"/>
                </a:lnTo>
                <a:lnTo>
                  <a:pt x="3104" y="2575"/>
                </a:lnTo>
                <a:lnTo>
                  <a:pt x="3182" y="2644"/>
                </a:lnTo>
                <a:lnTo>
                  <a:pt x="3254" y="2715"/>
                </a:lnTo>
                <a:lnTo>
                  <a:pt x="3323" y="2788"/>
                </a:lnTo>
                <a:lnTo>
                  <a:pt x="3389" y="2863"/>
                </a:lnTo>
                <a:lnTo>
                  <a:pt x="3451" y="2941"/>
                </a:lnTo>
                <a:lnTo>
                  <a:pt x="3422" y="2964"/>
                </a:lnTo>
                <a:lnTo>
                  <a:pt x="3389" y="2986"/>
                </a:lnTo>
                <a:lnTo>
                  <a:pt x="3348" y="3008"/>
                </a:lnTo>
                <a:lnTo>
                  <a:pt x="3301" y="3028"/>
                </a:lnTo>
                <a:lnTo>
                  <a:pt x="3249" y="3047"/>
                </a:lnTo>
                <a:lnTo>
                  <a:pt x="3191" y="3064"/>
                </a:lnTo>
                <a:lnTo>
                  <a:pt x="3127" y="3081"/>
                </a:lnTo>
                <a:lnTo>
                  <a:pt x="3060" y="3098"/>
                </a:lnTo>
                <a:lnTo>
                  <a:pt x="2987" y="3113"/>
                </a:lnTo>
                <a:lnTo>
                  <a:pt x="2910" y="3126"/>
                </a:lnTo>
                <a:lnTo>
                  <a:pt x="2830" y="3139"/>
                </a:lnTo>
                <a:lnTo>
                  <a:pt x="2746" y="3150"/>
                </a:lnTo>
                <a:lnTo>
                  <a:pt x="2659" y="3161"/>
                </a:lnTo>
                <a:lnTo>
                  <a:pt x="2569" y="3170"/>
                </a:lnTo>
                <a:lnTo>
                  <a:pt x="2475" y="3180"/>
                </a:lnTo>
                <a:lnTo>
                  <a:pt x="2380" y="3187"/>
                </a:lnTo>
                <a:lnTo>
                  <a:pt x="2283" y="3193"/>
                </a:lnTo>
                <a:lnTo>
                  <a:pt x="2183" y="3199"/>
                </a:lnTo>
                <a:lnTo>
                  <a:pt x="2084" y="3203"/>
                </a:lnTo>
                <a:lnTo>
                  <a:pt x="1982" y="3206"/>
                </a:lnTo>
                <a:lnTo>
                  <a:pt x="1879" y="3208"/>
                </a:lnTo>
                <a:lnTo>
                  <a:pt x="1777" y="3209"/>
                </a:lnTo>
                <a:lnTo>
                  <a:pt x="1674" y="3209"/>
                </a:lnTo>
                <a:lnTo>
                  <a:pt x="1571" y="3208"/>
                </a:lnTo>
                <a:lnTo>
                  <a:pt x="1469" y="3206"/>
                </a:lnTo>
                <a:lnTo>
                  <a:pt x="1367" y="3203"/>
                </a:lnTo>
                <a:lnTo>
                  <a:pt x="1267" y="3199"/>
                </a:lnTo>
                <a:lnTo>
                  <a:pt x="1168" y="3193"/>
                </a:lnTo>
                <a:lnTo>
                  <a:pt x="1071" y="3187"/>
                </a:lnTo>
                <a:lnTo>
                  <a:pt x="975" y="3180"/>
                </a:lnTo>
                <a:lnTo>
                  <a:pt x="882" y="3170"/>
                </a:lnTo>
                <a:lnTo>
                  <a:pt x="792" y="3161"/>
                </a:lnTo>
                <a:lnTo>
                  <a:pt x="705" y="3150"/>
                </a:lnTo>
                <a:lnTo>
                  <a:pt x="621" y="3139"/>
                </a:lnTo>
                <a:lnTo>
                  <a:pt x="541" y="3126"/>
                </a:lnTo>
                <a:lnTo>
                  <a:pt x="464" y="3113"/>
                </a:lnTo>
                <a:lnTo>
                  <a:pt x="391" y="3098"/>
                </a:lnTo>
                <a:lnTo>
                  <a:pt x="324" y="3081"/>
                </a:lnTo>
                <a:lnTo>
                  <a:pt x="260" y="3064"/>
                </a:lnTo>
                <a:lnTo>
                  <a:pt x="202" y="3047"/>
                </a:lnTo>
                <a:lnTo>
                  <a:pt x="150" y="3028"/>
                </a:lnTo>
                <a:lnTo>
                  <a:pt x="103" y="3008"/>
                </a:lnTo>
                <a:lnTo>
                  <a:pt x="62" y="2986"/>
                </a:lnTo>
                <a:lnTo>
                  <a:pt x="27" y="2964"/>
                </a:lnTo>
                <a:lnTo>
                  <a:pt x="0" y="2941"/>
                </a:lnTo>
                <a:lnTo>
                  <a:pt x="62" y="2863"/>
                </a:lnTo>
                <a:lnTo>
                  <a:pt x="127" y="2788"/>
                </a:lnTo>
                <a:lnTo>
                  <a:pt x="196" y="2715"/>
                </a:lnTo>
                <a:lnTo>
                  <a:pt x="269" y="2644"/>
                </a:lnTo>
                <a:lnTo>
                  <a:pt x="346" y="2575"/>
                </a:lnTo>
                <a:lnTo>
                  <a:pt x="427" y="2508"/>
                </a:lnTo>
                <a:lnTo>
                  <a:pt x="512" y="2443"/>
                </a:lnTo>
                <a:lnTo>
                  <a:pt x="601" y="2383"/>
                </a:lnTo>
                <a:lnTo>
                  <a:pt x="691" y="2325"/>
                </a:lnTo>
                <a:lnTo>
                  <a:pt x="784" y="2271"/>
                </a:lnTo>
                <a:lnTo>
                  <a:pt x="879" y="2220"/>
                </a:lnTo>
                <a:lnTo>
                  <a:pt x="975" y="2173"/>
                </a:lnTo>
                <a:lnTo>
                  <a:pt x="1073" y="2130"/>
                </a:lnTo>
                <a:close/>
                <a:moveTo>
                  <a:pt x="2107" y="714"/>
                </a:moveTo>
                <a:lnTo>
                  <a:pt x="2091" y="717"/>
                </a:lnTo>
                <a:lnTo>
                  <a:pt x="2075" y="725"/>
                </a:lnTo>
                <a:lnTo>
                  <a:pt x="2059" y="734"/>
                </a:lnTo>
                <a:lnTo>
                  <a:pt x="2042" y="746"/>
                </a:lnTo>
                <a:lnTo>
                  <a:pt x="1988" y="781"/>
                </a:lnTo>
                <a:lnTo>
                  <a:pt x="1935" y="815"/>
                </a:lnTo>
                <a:lnTo>
                  <a:pt x="1881" y="844"/>
                </a:lnTo>
                <a:lnTo>
                  <a:pt x="1829" y="871"/>
                </a:lnTo>
                <a:lnTo>
                  <a:pt x="1776" y="897"/>
                </a:lnTo>
                <a:lnTo>
                  <a:pt x="1724" y="919"/>
                </a:lnTo>
                <a:lnTo>
                  <a:pt x="1673" y="938"/>
                </a:lnTo>
                <a:lnTo>
                  <a:pt x="1624" y="957"/>
                </a:lnTo>
                <a:lnTo>
                  <a:pt x="1575" y="975"/>
                </a:lnTo>
                <a:lnTo>
                  <a:pt x="1527" y="991"/>
                </a:lnTo>
                <a:lnTo>
                  <a:pt x="1481" y="1007"/>
                </a:lnTo>
                <a:lnTo>
                  <a:pt x="1438" y="1021"/>
                </a:lnTo>
                <a:lnTo>
                  <a:pt x="1396" y="1036"/>
                </a:lnTo>
                <a:lnTo>
                  <a:pt x="1357" y="1050"/>
                </a:lnTo>
                <a:lnTo>
                  <a:pt x="1319" y="1065"/>
                </a:lnTo>
                <a:lnTo>
                  <a:pt x="1284" y="1080"/>
                </a:lnTo>
                <a:lnTo>
                  <a:pt x="1253" y="1096"/>
                </a:lnTo>
                <a:lnTo>
                  <a:pt x="1225" y="1113"/>
                </a:lnTo>
                <a:lnTo>
                  <a:pt x="1198" y="1131"/>
                </a:lnTo>
                <a:lnTo>
                  <a:pt x="1176" y="1151"/>
                </a:lnTo>
                <a:lnTo>
                  <a:pt x="1158" y="1173"/>
                </a:lnTo>
                <a:lnTo>
                  <a:pt x="1143" y="1196"/>
                </a:lnTo>
                <a:lnTo>
                  <a:pt x="1132" y="1222"/>
                </a:lnTo>
                <a:lnTo>
                  <a:pt x="1126" y="1252"/>
                </a:lnTo>
                <a:lnTo>
                  <a:pt x="1124" y="1283"/>
                </a:lnTo>
                <a:lnTo>
                  <a:pt x="1126" y="1319"/>
                </a:lnTo>
                <a:lnTo>
                  <a:pt x="1132" y="1377"/>
                </a:lnTo>
                <a:lnTo>
                  <a:pt x="1141" y="1434"/>
                </a:lnTo>
                <a:lnTo>
                  <a:pt x="1152" y="1489"/>
                </a:lnTo>
                <a:lnTo>
                  <a:pt x="1165" y="1542"/>
                </a:lnTo>
                <a:lnTo>
                  <a:pt x="1181" y="1592"/>
                </a:lnTo>
                <a:lnTo>
                  <a:pt x="1198" y="1637"/>
                </a:lnTo>
                <a:lnTo>
                  <a:pt x="1217" y="1678"/>
                </a:lnTo>
                <a:lnTo>
                  <a:pt x="1249" y="1730"/>
                </a:lnTo>
                <a:lnTo>
                  <a:pt x="1284" y="1780"/>
                </a:lnTo>
                <a:lnTo>
                  <a:pt x="1324" y="1828"/>
                </a:lnTo>
                <a:lnTo>
                  <a:pt x="1369" y="1873"/>
                </a:lnTo>
                <a:lnTo>
                  <a:pt x="1418" y="1916"/>
                </a:lnTo>
                <a:lnTo>
                  <a:pt x="1474" y="1957"/>
                </a:lnTo>
                <a:lnTo>
                  <a:pt x="1534" y="1996"/>
                </a:lnTo>
                <a:lnTo>
                  <a:pt x="1598" y="2034"/>
                </a:lnTo>
                <a:lnTo>
                  <a:pt x="1634" y="2052"/>
                </a:lnTo>
                <a:lnTo>
                  <a:pt x="1671" y="2064"/>
                </a:lnTo>
                <a:lnTo>
                  <a:pt x="1707" y="2071"/>
                </a:lnTo>
                <a:lnTo>
                  <a:pt x="1742" y="2071"/>
                </a:lnTo>
                <a:lnTo>
                  <a:pt x="1779" y="2064"/>
                </a:lnTo>
                <a:lnTo>
                  <a:pt x="1814" y="2052"/>
                </a:lnTo>
                <a:lnTo>
                  <a:pt x="1851" y="2034"/>
                </a:lnTo>
                <a:lnTo>
                  <a:pt x="1916" y="1996"/>
                </a:lnTo>
                <a:lnTo>
                  <a:pt x="1976" y="1957"/>
                </a:lnTo>
                <a:lnTo>
                  <a:pt x="2030" y="1916"/>
                </a:lnTo>
                <a:lnTo>
                  <a:pt x="2079" y="1873"/>
                </a:lnTo>
                <a:lnTo>
                  <a:pt x="2125" y="1828"/>
                </a:lnTo>
                <a:lnTo>
                  <a:pt x="2165" y="1780"/>
                </a:lnTo>
                <a:lnTo>
                  <a:pt x="2200" y="1730"/>
                </a:lnTo>
                <a:lnTo>
                  <a:pt x="2231" y="1678"/>
                </a:lnTo>
                <a:lnTo>
                  <a:pt x="2249" y="1640"/>
                </a:lnTo>
                <a:lnTo>
                  <a:pt x="2266" y="1599"/>
                </a:lnTo>
                <a:lnTo>
                  <a:pt x="2281" y="1554"/>
                </a:lnTo>
                <a:lnTo>
                  <a:pt x="2293" y="1506"/>
                </a:lnTo>
                <a:lnTo>
                  <a:pt x="2304" y="1456"/>
                </a:lnTo>
                <a:lnTo>
                  <a:pt x="2305" y="1452"/>
                </a:lnTo>
                <a:lnTo>
                  <a:pt x="2307" y="1448"/>
                </a:lnTo>
                <a:lnTo>
                  <a:pt x="2309" y="1446"/>
                </a:lnTo>
                <a:lnTo>
                  <a:pt x="2312" y="1445"/>
                </a:lnTo>
                <a:lnTo>
                  <a:pt x="2315" y="1444"/>
                </a:lnTo>
                <a:lnTo>
                  <a:pt x="2319" y="1444"/>
                </a:lnTo>
                <a:lnTo>
                  <a:pt x="2335" y="1440"/>
                </a:lnTo>
                <a:lnTo>
                  <a:pt x="2351" y="1430"/>
                </a:lnTo>
                <a:lnTo>
                  <a:pt x="2365" y="1413"/>
                </a:lnTo>
                <a:lnTo>
                  <a:pt x="2380" y="1390"/>
                </a:lnTo>
                <a:lnTo>
                  <a:pt x="2394" y="1363"/>
                </a:lnTo>
                <a:lnTo>
                  <a:pt x="2406" y="1330"/>
                </a:lnTo>
                <a:lnTo>
                  <a:pt x="2418" y="1293"/>
                </a:lnTo>
                <a:lnTo>
                  <a:pt x="2428" y="1254"/>
                </a:lnTo>
                <a:lnTo>
                  <a:pt x="2436" y="1211"/>
                </a:lnTo>
                <a:lnTo>
                  <a:pt x="2442" y="1166"/>
                </a:lnTo>
                <a:lnTo>
                  <a:pt x="2445" y="1124"/>
                </a:lnTo>
                <a:lnTo>
                  <a:pt x="2446" y="1085"/>
                </a:lnTo>
                <a:lnTo>
                  <a:pt x="2445" y="1047"/>
                </a:lnTo>
                <a:lnTo>
                  <a:pt x="2443" y="1014"/>
                </a:lnTo>
                <a:lnTo>
                  <a:pt x="2438" y="982"/>
                </a:lnTo>
                <a:lnTo>
                  <a:pt x="2431" y="955"/>
                </a:lnTo>
                <a:lnTo>
                  <a:pt x="2423" y="931"/>
                </a:lnTo>
                <a:lnTo>
                  <a:pt x="2414" y="912"/>
                </a:lnTo>
                <a:lnTo>
                  <a:pt x="2403" y="899"/>
                </a:lnTo>
                <a:lnTo>
                  <a:pt x="2391" y="889"/>
                </a:lnTo>
                <a:lnTo>
                  <a:pt x="2377" y="886"/>
                </a:lnTo>
                <a:lnTo>
                  <a:pt x="2364" y="889"/>
                </a:lnTo>
                <a:lnTo>
                  <a:pt x="2351" y="897"/>
                </a:lnTo>
                <a:lnTo>
                  <a:pt x="2338" y="909"/>
                </a:lnTo>
                <a:lnTo>
                  <a:pt x="2326" y="926"/>
                </a:lnTo>
                <a:lnTo>
                  <a:pt x="2313" y="946"/>
                </a:lnTo>
                <a:lnTo>
                  <a:pt x="2306" y="960"/>
                </a:lnTo>
                <a:lnTo>
                  <a:pt x="2297" y="973"/>
                </a:lnTo>
                <a:lnTo>
                  <a:pt x="2289" y="982"/>
                </a:lnTo>
                <a:lnTo>
                  <a:pt x="2281" y="989"/>
                </a:lnTo>
                <a:lnTo>
                  <a:pt x="2271" y="990"/>
                </a:lnTo>
                <a:lnTo>
                  <a:pt x="2262" y="986"/>
                </a:lnTo>
                <a:lnTo>
                  <a:pt x="2251" y="976"/>
                </a:lnTo>
                <a:lnTo>
                  <a:pt x="2238" y="956"/>
                </a:lnTo>
                <a:lnTo>
                  <a:pt x="2226" y="932"/>
                </a:lnTo>
                <a:lnTo>
                  <a:pt x="2217" y="906"/>
                </a:lnTo>
                <a:lnTo>
                  <a:pt x="2208" y="879"/>
                </a:lnTo>
                <a:lnTo>
                  <a:pt x="2200" y="850"/>
                </a:lnTo>
                <a:lnTo>
                  <a:pt x="2193" y="823"/>
                </a:lnTo>
                <a:lnTo>
                  <a:pt x="2184" y="797"/>
                </a:lnTo>
                <a:lnTo>
                  <a:pt x="2173" y="768"/>
                </a:lnTo>
                <a:lnTo>
                  <a:pt x="2160" y="746"/>
                </a:lnTo>
                <a:lnTo>
                  <a:pt x="2148" y="730"/>
                </a:lnTo>
                <a:lnTo>
                  <a:pt x="2135" y="720"/>
                </a:lnTo>
                <a:lnTo>
                  <a:pt x="2120" y="714"/>
                </a:lnTo>
                <a:lnTo>
                  <a:pt x="2107" y="714"/>
                </a:lnTo>
                <a:close/>
                <a:moveTo>
                  <a:pt x="1621" y="0"/>
                </a:moveTo>
                <a:lnTo>
                  <a:pt x="1665" y="1"/>
                </a:lnTo>
                <a:lnTo>
                  <a:pt x="1708" y="5"/>
                </a:lnTo>
                <a:lnTo>
                  <a:pt x="1748" y="13"/>
                </a:lnTo>
                <a:lnTo>
                  <a:pt x="1788" y="23"/>
                </a:lnTo>
                <a:lnTo>
                  <a:pt x="1828" y="37"/>
                </a:lnTo>
                <a:lnTo>
                  <a:pt x="1868" y="52"/>
                </a:lnTo>
                <a:lnTo>
                  <a:pt x="1908" y="70"/>
                </a:lnTo>
                <a:lnTo>
                  <a:pt x="1949" y="90"/>
                </a:lnTo>
                <a:lnTo>
                  <a:pt x="1984" y="80"/>
                </a:lnTo>
                <a:lnTo>
                  <a:pt x="2022" y="75"/>
                </a:lnTo>
                <a:lnTo>
                  <a:pt x="2061" y="75"/>
                </a:lnTo>
                <a:lnTo>
                  <a:pt x="2099" y="81"/>
                </a:lnTo>
                <a:lnTo>
                  <a:pt x="2138" y="90"/>
                </a:lnTo>
                <a:lnTo>
                  <a:pt x="2176" y="104"/>
                </a:lnTo>
                <a:lnTo>
                  <a:pt x="2214" y="118"/>
                </a:lnTo>
                <a:lnTo>
                  <a:pt x="2249" y="136"/>
                </a:lnTo>
                <a:lnTo>
                  <a:pt x="2284" y="156"/>
                </a:lnTo>
                <a:lnTo>
                  <a:pt x="2316" y="177"/>
                </a:lnTo>
                <a:lnTo>
                  <a:pt x="2346" y="198"/>
                </a:lnTo>
                <a:lnTo>
                  <a:pt x="2373" y="219"/>
                </a:lnTo>
                <a:lnTo>
                  <a:pt x="2396" y="239"/>
                </a:lnTo>
                <a:lnTo>
                  <a:pt x="2435" y="275"/>
                </a:lnTo>
                <a:lnTo>
                  <a:pt x="2468" y="315"/>
                </a:lnTo>
                <a:lnTo>
                  <a:pt x="2500" y="358"/>
                </a:lnTo>
                <a:lnTo>
                  <a:pt x="2527" y="403"/>
                </a:lnTo>
                <a:lnTo>
                  <a:pt x="2552" y="451"/>
                </a:lnTo>
                <a:lnTo>
                  <a:pt x="2575" y="502"/>
                </a:lnTo>
                <a:lnTo>
                  <a:pt x="2597" y="555"/>
                </a:lnTo>
                <a:lnTo>
                  <a:pt x="2617" y="615"/>
                </a:lnTo>
                <a:lnTo>
                  <a:pt x="2633" y="677"/>
                </a:lnTo>
                <a:lnTo>
                  <a:pt x="2644" y="737"/>
                </a:lnTo>
                <a:lnTo>
                  <a:pt x="2652" y="799"/>
                </a:lnTo>
                <a:lnTo>
                  <a:pt x="2658" y="861"/>
                </a:lnTo>
                <a:lnTo>
                  <a:pt x="2661" y="932"/>
                </a:lnTo>
                <a:lnTo>
                  <a:pt x="2664" y="1002"/>
                </a:lnTo>
                <a:lnTo>
                  <a:pt x="2665" y="1071"/>
                </a:lnTo>
                <a:lnTo>
                  <a:pt x="2666" y="1140"/>
                </a:lnTo>
                <a:lnTo>
                  <a:pt x="2666" y="1207"/>
                </a:lnTo>
                <a:lnTo>
                  <a:pt x="2667" y="1271"/>
                </a:lnTo>
                <a:lnTo>
                  <a:pt x="2667" y="1337"/>
                </a:lnTo>
                <a:lnTo>
                  <a:pt x="2669" y="1401"/>
                </a:lnTo>
                <a:lnTo>
                  <a:pt x="2671" y="1465"/>
                </a:lnTo>
                <a:lnTo>
                  <a:pt x="2674" y="1529"/>
                </a:lnTo>
                <a:lnTo>
                  <a:pt x="2680" y="1593"/>
                </a:lnTo>
                <a:lnTo>
                  <a:pt x="2687" y="1657"/>
                </a:lnTo>
                <a:lnTo>
                  <a:pt x="2696" y="1722"/>
                </a:lnTo>
                <a:lnTo>
                  <a:pt x="2708" y="1786"/>
                </a:lnTo>
                <a:lnTo>
                  <a:pt x="2723" y="1852"/>
                </a:lnTo>
                <a:lnTo>
                  <a:pt x="2742" y="1918"/>
                </a:lnTo>
                <a:lnTo>
                  <a:pt x="2764" y="1985"/>
                </a:lnTo>
                <a:lnTo>
                  <a:pt x="2789" y="2053"/>
                </a:lnTo>
                <a:lnTo>
                  <a:pt x="2819" y="2123"/>
                </a:lnTo>
                <a:lnTo>
                  <a:pt x="2854" y="2194"/>
                </a:lnTo>
                <a:lnTo>
                  <a:pt x="2893" y="2266"/>
                </a:lnTo>
                <a:lnTo>
                  <a:pt x="2938" y="2342"/>
                </a:lnTo>
                <a:lnTo>
                  <a:pt x="2835" y="2273"/>
                </a:lnTo>
                <a:lnTo>
                  <a:pt x="2729" y="2209"/>
                </a:lnTo>
                <a:lnTo>
                  <a:pt x="2619" y="2149"/>
                </a:lnTo>
                <a:lnTo>
                  <a:pt x="2508" y="2095"/>
                </a:lnTo>
                <a:lnTo>
                  <a:pt x="2394" y="2044"/>
                </a:lnTo>
                <a:lnTo>
                  <a:pt x="2346" y="2023"/>
                </a:lnTo>
                <a:lnTo>
                  <a:pt x="2330" y="2041"/>
                </a:lnTo>
                <a:lnTo>
                  <a:pt x="2311" y="2061"/>
                </a:lnTo>
                <a:lnTo>
                  <a:pt x="2292" y="2082"/>
                </a:lnTo>
                <a:lnTo>
                  <a:pt x="2271" y="2102"/>
                </a:lnTo>
                <a:lnTo>
                  <a:pt x="2249" y="2121"/>
                </a:lnTo>
                <a:lnTo>
                  <a:pt x="2228" y="2137"/>
                </a:lnTo>
                <a:lnTo>
                  <a:pt x="2208" y="2149"/>
                </a:lnTo>
                <a:lnTo>
                  <a:pt x="2202" y="2148"/>
                </a:lnTo>
                <a:lnTo>
                  <a:pt x="2196" y="2142"/>
                </a:lnTo>
                <a:lnTo>
                  <a:pt x="2188" y="2130"/>
                </a:lnTo>
                <a:lnTo>
                  <a:pt x="2181" y="2116"/>
                </a:lnTo>
                <a:lnTo>
                  <a:pt x="2174" y="2097"/>
                </a:lnTo>
                <a:lnTo>
                  <a:pt x="2166" y="2076"/>
                </a:lnTo>
                <a:lnTo>
                  <a:pt x="2159" y="2054"/>
                </a:lnTo>
                <a:lnTo>
                  <a:pt x="2153" y="2032"/>
                </a:lnTo>
                <a:lnTo>
                  <a:pt x="2148" y="2010"/>
                </a:lnTo>
                <a:lnTo>
                  <a:pt x="2143" y="1990"/>
                </a:lnTo>
                <a:lnTo>
                  <a:pt x="2143" y="1990"/>
                </a:lnTo>
                <a:lnTo>
                  <a:pt x="2142" y="1991"/>
                </a:lnTo>
                <a:lnTo>
                  <a:pt x="2141" y="1992"/>
                </a:lnTo>
                <a:lnTo>
                  <a:pt x="2140" y="1992"/>
                </a:lnTo>
                <a:lnTo>
                  <a:pt x="2140" y="1993"/>
                </a:lnTo>
                <a:lnTo>
                  <a:pt x="2088" y="2036"/>
                </a:lnTo>
                <a:lnTo>
                  <a:pt x="2033" y="2076"/>
                </a:lnTo>
                <a:lnTo>
                  <a:pt x="1977" y="2112"/>
                </a:lnTo>
                <a:lnTo>
                  <a:pt x="1920" y="2146"/>
                </a:lnTo>
                <a:lnTo>
                  <a:pt x="1871" y="2171"/>
                </a:lnTo>
                <a:lnTo>
                  <a:pt x="1822" y="2190"/>
                </a:lnTo>
                <a:lnTo>
                  <a:pt x="1774" y="2200"/>
                </a:lnTo>
                <a:lnTo>
                  <a:pt x="1724" y="2204"/>
                </a:lnTo>
                <a:lnTo>
                  <a:pt x="1676" y="2200"/>
                </a:lnTo>
                <a:lnTo>
                  <a:pt x="1627" y="2190"/>
                </a:lnTo>
                <a:lnTo>
                  <a:pt x="1578" y="2171"/>
                </a:lnTo>
                <a:lnTo>
                  <a:pt x="1528" y="2146"/>
                </a:lnTo>
                <a:lnTo>
                  <a:pt x="1472" y="2112"/>
                </a:lnTo>
                <a:lnTo>
                  <a:pt x="1415" y="2076"/>
                </a:lnTo>
                <a:lnTo>
                  <a:pt x="1362" y="2036"/>
                </a:lnTo>
                <a:lnTo>
                  <a:pt x="1308" y="1993"/>
                </a:lnTo>
                <a:lnTo>
                  <a:pt x="1308" y="1992"/>
                </a:lnTo>
                <a:lnTo>
                  <a:pt x="1307" y="1992"/>
                </a:lnTo>
                <a:lnTo>
                  <a:pt x="1306" y="1991"/>
                </a:lnTo>
                <a:lnTo>
                  <a:pt x="1305" y="1990"/>
                </a:lnTo>
                <a:lnTo>
                  <a:pt x="1305" y="1990"/>
                </a:lnTo>
                <a:lnTo>
                  <a:pt x="1301" y="2010"/>
                </a:lnTo>
                <a:lnTo>
                  <a:pt x="1296" y="2032"/>
                </a:lnTo>
                <a:lnTo>
                  <a:pt x="1290" y="2054"/>
                </a:lnTo>
                <a:lnTo>
                  <a:pt x="1283" y="2076"/>
                </a:lnTo>
                <a:lnTo>
                  <a:pt x="1276" y="2097"/>
                </a:lnTo>
                <a:lnTo>
                  <a:pt x="1268" y="2116"/>
                </a:lnTo>
                <a:lnTo>
                  <a:pt x="1260" y="2130"/>
                </a:lnTo>
                <a:lnTo>
                  <a:pt x="1253" y="2142"/>
                </a:lnTo>
                <a:lnTo>
                  <a:pt x="1247" y="2148"/>
                </a:lnTo>
                <a:lnTo>
                  <a:pt x="1241" y="2149"/>
                </a:lnTo>
                <a:lnTo>
                  <a:pt x="1220" y="2137"/>
                </a:lnTo>
                <a:lnTo>
                  <a:pt x="1199" y="2121"/>
                </a:lnTo>
                <a:lnTo>
                  <a:pt x="1179" y="2102"/>
                </a:lnTo>
                <a:lnTo>
                  <a:pt x="1158" y="2082"/>
                </a:lnTo>
                <a:lnTo>
                  <a:pt x="1138" y="2061"/>
                </a:lnTo>
                <a:lnTo>
                  <a:pt x="1120" y="2041"/>
                </a:lnTo>
                <a:lnTo>
                  <a:pt x="1103" y="2023"/>
                </a:lnTo>
                <a:lnTo>
                  <a:pt x="1055" y="2044"/>
                </a:lnTo>
                <a:lnTo>
                  <a:pt x="941" y="2095"/>
                </a:lnTo>
                <a:lnTo>
                  <a:pt x="830" y="2149"/>
                </a:lnTo>
                <a:lnTo>
                  <a:pt x="721" y="2209"/>
                </a:lnTo>
                <a:lnTo>
                  <a:pt x="614" y="2273"/>
                </a:lnTo>
                <a:lnTo>
                  <a:pt x="510" y="2342"/>
                </a:lnTo>
                <a:lnTo>
                  <a:pt x="559" y="2261"/>
                </a:lnTo>
                <a:lnTo>
                  <a:pt x="601" y="2182"/>
                </a:lnTo>
                <a:lnTo>
                  <a:pt x="638" y="2103"/>
                </a:lnTo>
                <a:lnTo>
                  <a:pt x="669" y="2026"/>
                </a:lnTo>
                <a:lnTo>
                  <a:pt x="695" y="1949"/>
                </a:lnTo>
                <a:lnTo>
                  <a:pt x="717" y="1873"/>
                </a:lnTo>
                <a:lnTo>
                  <a:pt x="733" y="1796"/>
                </a:lnTo>
                <a:lnTo>
                  <a:pt x="747" y="1721"/>
                </a:lnTo>
                <a:lnTo>
                  <a:pt x="757" y="1645"/>
                </a:lnTo>
                <a:lnTo>
                  <a:pt x="766" y="1570"/>
                </a:lnTo>
                <a:lnTo>
                  <a:pt x="771" y="1495"/>
                </a:lnTo>
                <a:lnTo>
                  <a:pt x="775" y="1418"/>
                </a:lnTo>
                <a:lnTo>
                  <a:pt x="777" y="1342"/>
                </a:lnTo>
                <a:lnTo>
                  <a:pt x="779" y="1264"/>
                </a:lnTo>
                <a:lnTo>
                  <a:pt x="780" y="1186"/>
                </a:lnTo>
                <a:lnTo>
                  <a:pt x="782" y="1106"/>
                </a:lnTo>
                <a:lnTo>
                  <a:pt x="784" y="1026"/>
                </a:lnTo>
                <a:lnTo>
                  <a:pt x="787" y="944"/>
                </a:lnTo>
                <a:lnTo>
                  <a:pt x="792" y="861"/>
                </a:lnTo>
                <a:lnTo>
                  <a:pt x="797" y="799"/>
                </a:lnTo>
                <a:lnTo>
                  <a:pt x="805" y="737"/>
                </a:lnTo>
                <a:lnTo>
                  <a:pt x="816" y="677"/>
                </a:lnTo>
                <a:lnTo>
                  <a:pt x="832" y="615"/>
                </a:lnTo>
                <a:lnTo>
                  <a:pt x="853" y="555"/>
                </a:lnTo>
                <a:lnTo>
                  <a:pt x="878" y="494"/>
                </a:lnTo>
                <a:lnTo>
                  <a:pt x="907" y="438"/>
                </a:lnTo>
                <a:lnTo>
                  <a:pt x="941" y="383"/>
                </a:lnTo>
                <a:lnTo>
                  <a:pt x="977" y="334"/>
                </a:lnTo>
                <a:lnTo>
                  <a:pt x="1016" y="287"/>
                </a:lnTo>
                <a:lnTo>
                  <a:pt x="1059" y="244"/>
                </a:lnTo>
                <a:lnTo>
                  <a:pt x="1103" y="204"/>
                </a:lnTo>
                <a:lnTo>
                  <a:pt x="1151" y="168"/>
                </a:lnTo>
                <a:lnTo>
                  <a:pt x="1201" y="135"/>
                </a:lnTo>
                <a:lnTo>
                  <a:pt x="1252" y="106"/>
                </a:lnTo>
                <a:lnTo>
                  <a:pt x="1304" y="80"/>
                </a:lnTo>
                <a:lnTo>
                  <a:pt x="1359" y="57"/>
                </a:lnTo>
                <a:lnTo>
                  <a:pt x="1415" y="38"/>
                </a:lnTo>
                <a:lnTo>
                  <a:pt x="1472" y="21"/>
                </a:lnTo>
                <a:lnTo>
                  <a:pt x="1524" y="9"/>
                </a:lnTo>
                <a:lnTo>
                  <a:pt x="1573" y="3"/>
                </a:lnTo>
                <a:lnTo>
                  <a:pt x="1621" y="0"/>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just" defTabSz="913837"/>
            <a:endParaRPr lang="en-US">
              <a:solidFill>
                <a:srgbClr val="FFFFFF"/>
              </a:solidFill>
            </a:endParaRPr>
          </a:p>
        </p:txBody>
      </p:sp>
      <p:grpSp>
        <p:nvGrpSpPr>
          <p:cNvPr id="31" name="Group 30"/>
          <p:cNvGrpSpPr/>
          <p:nvPr/>
        </p:nvGrpSpPr>
        <p:grpSpPr>
          <a:xfrm>
            <a:off x="5676761" y="503560"/>
            <a:ext cx="2707110" cy="1828113"/>
            <a:chOff x="5565017" y="493316"/>
            <a:chExt cx="2654647" cy="1792684"/>
          </a:xfrm>
        </p:grpSpPr>
        <p:sp>
          <p:nvSpPr>
            <p:cNvPr id="66" name="Right Arrow 65"/>
            <p:cNvSpPr/>
            <p:nvPr/>
          </p:nvSpPr>
          <p:spPr bwMode="auto">
            <a:xfrm rot="10800000">
              <a:off x="5565017" y="1100750"/>
              <a:ext cx="842317" cy="382138"/>
            </a:xfrm>
            <a:prstGeom prst="rightArrow">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7" descr="C:\Users\Sarah\Desktop\1393_Mobile Engagement_Jessica\Art\iPhone6_black.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033870" y="493316"/>
              <a:ext cx="2185794" cy="17884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168194" y="1170127"/>
              <a:ext cx="1914197" cy="111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168194" y="1019172"/>
              <a:ext cx="1914198" cy="151435"/>
            </a:xfrm>
            <a:prstGeom prst="rect">
              <a:avLst/>
            </a:prstGeom>
          </p:spPr>
        </p:pic>
        <p:sp>
          <p:nvSpPr>
            <p:cNvPr id="144" name="Rounded Rectangle 143"/>
            <p:cNvSpPr/>
            <p:nvPr/>
          </p:nvSpPr>
          <p:spPr bwMode="auto">
            <a:xfrm>
              <a:off x="6374176" y="1308598"/>
              <a:ext cx="1522763" cy="977401"/>
            </a:xfrm>
            <a:prstGeom prst="roundRect">
              <a:avLst>
                <a:gd name="adj" fmla="val 0"/>
              </a:avLst>
            </a:prstGeom>
            <a:solidFill>
              <a:srgbClr val="000000">
                <a:alpha val="66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a:xfrm>
              <a:off x="6378181" y="1350821"/>
              <a:ext cx="1518758" cy="683007"/>
            </a:xfrm>
            <a:prstGeom prst="rect">
              <a:avLst/>
            </a:prstGeom>
          </p:spPr>
          <p:txBody>
            <a:bodyPr wrap="square">
              <a:spAutoFit/>
            </a:bodyPr>
            <a:lstStyle/>
            <a:p>
              <a:pPr algn="ctr" defTabSz="931869">
                <a:spcAft>
                  <a:spcPts val="204"/>
                </a:spcAft>
              </a:pPr>
              <a:r>
                <a:rPr lang="en-US" sz="918" b="1" dirty="0"/>
                <a:t>Welcome to the </a:t>
              </a:r>
              <a:r>
                <a:rPr lang="en-US" sz="918" b="1" dirty="0" err="1"/>
                <a:t>Woodgrove</a:t>
              </a:r>
              <a:r>
                <a:rPr lang="en-US" sz="918" b="1" dirty="0"/>
                <a:t> Bank app!</a:t>
              </a:r>
            </a:p>
            <a:p>
              <a:pPr algn="ctr" defTabSz="931869">
                <a:spcAft>
                  <a:spcPts val="204"/>
                </a:spcAft>
              </a:pPr>
              <a:r>
                <a:rPr lang="en-US" sz="918" dirty="0"/>
                <a:t>Log in to stay informed on your account.</a:t>
              </a:r>
              <a:endParaRPr lang="en-US" sz="918" b="1" dirty="0">
                <a:ea typeface="Segoe UI" pitchFamily="34" charset="0"/>
                <a:cs typeface="Segoe UI" pitchFamily="34" charset="0"/>
              </a:endParaRPr>
            </a:p>
          </p:txBody>
        </p:sp>
        <p:sp>
          <p:nvSpPr>
            <p:cNvPr id="3" name="Rounded Rectangle 2"/>
            <p:cNvSpPr/>
            <p:nvPr/>
          </p:nvSpPr>
          <p:spPr bwMode="auto">
            <a:xfrm>
              <a:off x="6910251" y="2058707"/>
              <a:ext cx="473529" cy="15236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714" dirty="0">
                  <a:solidFill>
                    <a:schemeClr val="bg1"/>
                  </a:solidFill>
                  <a:ea typeface="Segoe UI" pitchFamily="34" charset="0"/>
                  <a:cs typeface="Segoe UI" pitchFamily="34" charset="0"/>
                </a:rPr>
                <a:t>Log in</a:t>
              </a:r>
            </a:p>
          </p:txBody>
        </p:sp>
      </p:grpSp>
      <p:cxnSp>
        <p:nvCxnSpPr>
          <p:cNvPr id="5" name="Straight Connector 4"/>
          <p:cNvCxnSpPr/>
          <p:nvPr/>
        </p:nvCxnSpPr>
        <p:spPr>
          <a:xfrm>
            <a:off x="3778271" y="2331673"/>
            <a:ext cx="4895474"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06291" y="4855054"/>
            <a:ext cx="1007980" cy="318306"/>
            <a:chOff x="6672657" y="4760477"/>
            <a:chExt cx="988446" cy="312137"/>
          </a:xfrm>
        </p:grpSpPr>
        <p:pic>
          <p:nvPicPr>
            <p:cNvPr id="106" name="Picture 105"/>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725211" y="4778027"/>
              <a:ext cx="851681" cy="291839"/>
            </a:xfrm>
            <a:prstGeom prst="rect">
              <a:avLst/>
            </a:prstGeom>
          </p:spPr>
        </p:pic>
        <p:grpSp>
          <p:nvGrpSpPr>
            <p:cNvPr id="13" name="Group 12"/>
            <p:cNvGrpSpPr/>
            <p:nvPr/>
          </p:nvGrpSpPr>
          <p:grpSpPr>
            <a:xfrm>
              <a:off x="6672657" y="4760477"/>
              <a:ext cx="988446" cy="312137"/>
              <a:chOff x="8030246" y="5069867"/>
              <a:chExt cx="988446" cy="312137"/>
            </a:xfrm>
          </p:grpSpPr>
          <p:sp>
            <p:nvSpPr>
              <p:cNvPr id="72" name="Rectangle 71"/>
              <p:cNvSpPr/>
              <p:nvPr/>
            </p:nvSpPr>
            <p:spPr>
              <a:xfrm>
                <a:off x="8030246" y="5069867"/>
                <a:ext cx="988446" cy="312137"/>
              </a:xfrm>
              <a:prstGeom prst="rect">
                <a:avLst/>
              </a:prstGeom>
            </p:spPr>
            <p:txBody>
              <a:bodyPr wrap="square">
                <a:spAutoFit/>
              </a:bodyPr>
              <a:lstStyle/>
              <a:p>
                <a:pPr defTabSz="931869"/>
                <a:r>
                  <a:rPr lang="en-US" sz="714" dirty="0">
                    <a:ea typeface="Segoe UI" pitchFamily="34" charset="0"/>
                    <a:cs typeface="Segoe UI" pitchFamily="34" charset="0"/>
                  </a:rPr>
                  <a:t>Jessica, your mobile deposit is ready.</a:t>
                </a:r>
              </a:p>
            </p:txBody>
          </p:sp>
          <p:pic>
            <p:nvPicPr>
              <p:cNvPr id="9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1261" y="5250505"/>
                <a:ext cx="54705" cy="6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219218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22" presetClass="entr" presetSubtype="2"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7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childTnLst>
                                </p:cTn>
                              </p:par>
                              <p:par>
                                <p:cTn id="30" presetID="22" presetClass="entr" presetSubtype="2"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750"/>
                                        <p:tgtEl>
                                          <p:spTgt spid="16"/>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750"/>
                                        <p:tgtEl>
                                          <p:spTgt spid="20"/>
                                        </p:tgtEl>
                                      </p:cBhvr>
                                    </p:animEffect>
                                  </p:childTnLst>
                                </p:cTn>
                              </p:par>
                              <p:par>
                                <p:cTn id="37" presetID="22" presetClass="entr" presetSubtype="2"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right)">
                                      <p:cBhvr>
                                        <p:cTn id="39" dur="750"/>
                                        <p:tgtEl>
                                          <p:spTgt spid="1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2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right)">
                                      <p:cBhvr>
                                        <p:cTn id="46" dur="750"/>
                                        <p:tgtEl>
                                          <p:spTgt spid="18"/>
                                        </p:tgtEl>
                                      </p:cBhvr>
                                    </p:animEffect>
                                  </p:childTnLst>
                                </p:cTn>
                              </p:par>
                            </p:childTnLst>
                          </p:cTn>
                        </p:par>
                        <p:par>
                          <p:cTn id="47" fill="hold">
                            <p:stCondLst>
                              <p:cond delay="2250"/>
                            </p:stCondLst>
                            <p:childTnLst>
                              <p:par>
                                <p:cTn id="48" presetID="10" presetClass="entr" presetSubtype="0" fill="hold" nodeType="afterEffect">
                                  <p:stCondLst>
                                    <p:cond delay="5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1+#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8"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4830003" y="703774"/>
            <a:ext cx="2670510" cy="2450811"/>
            <a:chOff x="4734669" y="464023"/>
            <a:chExt cx="2618756" cy="2403315"/>
          </a:xfrm>
        </p:grpSpPr>
        <p:pic>
          <p:nvPicPr>
            <p:cNvPr id="39" name="Picture 7" descr="C:\Users\Sarah\Desktop\1393_Mobile Engagement_Jessica\Art\iPhone6_blac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34669" y="464023"/>
              <a:ext cx="2618756" cy="23969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48182" y="1299662"/>
              <a:ext cx="2191730" cy="156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ounded Rectangle 42"/>
            <p:cNvSpPr/>
            <p:nvPr/>
          </p:nvSpPr>
          <p:spPr bwMode="auto">
            <a:xfrm>
              <a:off x="5085712" y="1418889"/>
              <a:ext cx="1916671" cy="1317893"/>
            </a:xfrm>
            <a:prstGeom prst="roundRect">
              <a:avLst>
                <a:gd name="adj" fmla="val 0"/>
              </a:avLst>
            </a:prstGeom>
            <a:solidFill>
              <a:schemeClr val="bg2">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5280410" y="1994170"/>
              <a:ext cx="1527275" cy="467219"/>
            </a:xfrm>
            <a:prstGeom prst="rect">
              <a:avLst/>
            </a:prstGeom>
            <a:noFill/>
          </p:spPr>
          <p:txBody>
            <a:bodyPr wrap="none" lIns="93247" tIns="93247" rIns="93247" bIns="93247" rtlCol="0">
              <a:spAutoFit/>
            </a:bodyPr>
            <a:lstStyle/>
            <a:p>
              <a:pPr algn="ctr">
                <a:lnSpc>
                  <a:spcPct val="90000"/>
                </a:lnSpc>
                <a:spcAft>
                  <a:spcPts val="612"/>
                </a:spcAft>
              </a:pPr>
              <a:r>
                <a:rPr lang="en-US" sz="2040" dirty="0">
                  <a:gradFill>
                    <a:gsLst>
                      <a:gs pos="2917">
                        <a:schemeClr val="tx1"/>
                      </a:gs>
                      <a:gs pos="30000">
                        <a:schemeClr val="tx1"/>
                      </a:gs>
                    </a:gsLst>
                    <a:lin ang="5400000" scaled="0"/>
                  </a:gradFill>
                </a:rPr>
                <a:t>We’re Sorry</a:t>
              </a:r>
            </a:p>
          </p:txBody>
        </p:sp>
        <p:sp>
          <p:nvSpPr>
            <p:cNvPr id="58" name="TextBox 57"/>
            <p:cNvSpPr txBox="1"/>
            <p:nvPr/>
          </p:nvSpPr>
          <p:spPr>
            <a:xfrm>
              <a:off x="5214549" y="2279348"/>
              <a:ext cx="1658996" cy="406246"/>
            </a:xfrm>
            <a:prstGeom prst="rect">
              <a:avLst/>
            </a:prstGeom>
            <a:noFill/>
          </p:spPr>
          <p:txBody>
            <a:bodyPr wrap="square" lIns="93247" tIns="93247" rIns="93247" bIns="93247" rtlCol="0">
              <a:spAutoFit/>
            </a:bodyPr>
            <a:lstStyle/>
            <a:p>
              <a:pPr algn="ctr">
                <a:lnSpc>
                  <a:spcPct val="90000"/>
                </a:lnSpc>
                <a:spcAft>
                  <a:spcPts val="612"/>
                </a:spcAft>
              </a:pPr>
              <a:r>
                <a:rPr lang="en-US" sz="816" dirty="0">
                  <a:gradFill>
                    <a:gsLst>
                      <a:gs pos="2917">
                        <a:schemeClr val="tx1"/>
                      </a:gs>
                      <a:gs pos="30000">
                        <a:schemeClr val="tx1"/>
                      </a:gs>
                    </a:gsLst>
                    <a:lin ang="5400000" scaled="0"/>
                  </a:gradFill>
                </a:rPr>
                <a:t>Something went wrong, but we’re working on a fix right now.</a:t>
              </a:r>
            </a:p>
          </p:txBody>
        </p:sp>
        <p:grpSp>
          <p:nvGrpSpPr>
            <p:cNvPr id="16" name="Group 15"/>
            <p:cNvGrpSpPr/>
            <p:nvPr/>
          </p:nvGrpSpPr>
          <p:grpSpPr>
            <a:xfrm>
              <a:off x="5843610" y="1578855"/>
              <a:ext cx="400874" cy="400548"/>
              <a:chOff x="-3879850" y="4725988"/>
              <a:chExt cx="1955800" cy="1954212"/>
            </a:xfrm>
            <a:solidFill>
              <a:schemeClr val="tx1"/>
            </a:solidFill>
          </p:grpSpPr>
          <p:sp>
            <p:nvSpPr>
              <p:cNvPr id="10" name="Freeform 8"/>
              <p:cNvSpPr>
                <a:spLocks noEditPoints="1"/>
              </p:cNvSpPr>
              <p:nvPr/>
            </p:nvSpPr>
            <p:spPr bwMode="auto">
              <a:xfrm>
                <a:off x="-3879850" y="4725988"/>
                <a:ext cx="1955800" cy="1954212"/>
              </a:xfrm>
              <a:custGeom>
                <a:avLst/>
                <a:gdLst>
                  <a:gd name="T0" fmla="*/ 1547 w 3696"/>
                  <a:gd name="T1" fmla="*/ 384 h 3693"/>
                  <a:gd name="T2" fmla="*/ 1178 w 3696"/>
                  <a:gd name="T3" fmla="*/ 511 h 3693"/>
                  <a:gd name="T4" fmla="*/ 860 w 3696"/>
                  <a:gd name="T5" fmla="*/ 726 h 3693"/>
                  <a:gd name="T6" fmla="*/ 608 w 3696"/>
                  <a:gd name="T7" fmla="*/ 1014 h 3693"/>
                  <a:gd name="T8" fmla="*/ 436 w 3696"/>
                  <a:gd name="T9" fmla="*/ 1359 h 3693"/>
                  <a:gd name="T10" fmla="*/ 356 w 3696"/>
                  <a:gd name="T11" fmla="*/ 1747 h 3693"/>
                  <a:gd name="T12" fmla="*/ 384 w 3696"/>
                  <a:gd name="T13" fmla="*/ 2149 h 3693"/>
                  <a:gd name="T14" fmla="*/ 512 w 3696"/>
                  <a:gd name="T15" fmla="*/ 2515 h 3693"/>
                  <a:gd name="T16" fmla="*/ 727 w 3696"/>
                  <a:gd name="T17" fmla="*/ 2832 h 3693"/>
                  <a:gd name="T18" fmla="*/ 1012 w 3696"/>
                  <a:gd name="T19" fmla="*/ 3084 h 3693"/>
                  <a:gd name="T20" fmla="*/ 1355 w 3696"/>
                  <a:gd name="T21" fmla="*/ 3258 h 3693"/>
                  <a:gd name="T22" fmla="*/ 1740 w 3696"/>
                  <a:gd name="T23" fmla="*/ 3336 h 3693"/>
                  <a:gd name="T24" fmla="*/ 2146 w 3696"/>
                  <a:gd name="T25" fmla="*/ 3309 h 3693"/>
                  <a:gd name="T26" fmla="*/ 2517 w 3696"/>
                  <a:gd name="T27" fmla="*/ 3182 h 3693"/>
                  <a:gd name="T28" fmla="*/ 2836 w 3696"/>
                  <a:gd name="T29" fmla="*/ 2967 h 3693"/>
                  <a:gd name="T30" fmla="*/ 3088 w 3696"/>
                  <a:gd name="T31" fmla="*/ 2679 h 3693"/>
                  <a:gd name="T32" fmla="*/ 3260 w 3696"/>
                  <a:gd name="T33" fmla="*/ 2332 h 3693"/>
                  <a:gd name="T34" fmla="*/ 3339 w 3696"/>
                  <a:gd name="T35" fmla="*/ 1942 h 3693"/>
                  <a:gd name="T36" fmla="*/ 3312 w 3696"/>
                  <a:gd name="T37" fmla="*/ 1540 h 3693"/>
                  <a:gd name="T38" fmla="*/ 3183 w 3696"/>
                  <a:gd name="T39" fmla="*/ 1174 h 3693"/>
                  <a:gd name="T40" fmla="*/ 2968 w 3696"/>
                  <a:gd name="T41" fmla="*/ 858 h 3693"/>
                  <a:gd name="T42" fmla="*/ 2680 w 3696"/>
                  <a:gd name="T43" fmla="*/ 607 h 3693"/>
                  <a:gd name="T44" fmla="*/ 2336 w 3696"/>
                  <a:gd name="T45" fmla="*/ 435 h 3693"/>
                  <a:gd name="T46" fmla="*/ 1950 w 3696"/>
                  <a:gd name="T47" fmla="*/ 356 h 3693"/>
                  <a:gd name="T48" fmla="*/ 2015 w 3696"/>
                  <a:gd name="T49" fmla="*/ 8 h 3693"/>
                  <a:gd name="T50" fmla="*/ 2380 w 3696"/>
                  <a:gd name="T51" fmla="*/ 79 h 3693"/>
                  <a:gd name="T52" fmla="*/ 2741 w 3696"/>
                  <a:gd name="T53" fmla="*/ 229 h 3693"/>
                  <a:gd name="T54" fmla="*/ 3063 w 3696"/>
                  <a:gd name="T55" fmla="*/ 459 h 3693"/>
                  <a:gd name="T56" fmla="*/ 3358 w 3696"/>
                  <a:gd name="T57" fmla="*/ 783 h 3693"/>
                  <a:gd name="T58" fmla="*/ 3562 w 3696"/>
                  <a:gd name="T59" fmla="*/ 1158 h 3693"/>
                  <a:gd name="T60" fmla="*/ 3675 w 3696"/>
                  <a:gd name="T61" fmla="*/ 1582 h 3693"/>
                  <a:gd name="T62" fmla="*/ 3692 w 3696"/>
                  <a:gd name="T63" fmla="*/ 1957 h 3693"/>
                  <a:gd name="T64" fmla="*/ 3648 w 3696"/>
                  <a:gd name="T65" fmla="*/ 2264 h 3693"/>
                  <a:gd name="T66" fmla="*/ 3522 w 3696"/>
                  <a:gd name="T67" fmla="*/ 2625 h 3693"/>
                  <a:gd name="T68" fmla="*/ 3308 w 3696"/>
                  <a:gd name="T69" fmla="*/ 2971 h 3693"/>
                  <a:gd name="T70" fmla="*/ 3030 w 3696"/>
                  <a:gd name="T71" fmla="*/ 3266 h 3693"/>
                  <a:gd name="T72" fmla="*/ 2700 w 3696"/>
                  <a:gd name="T73" fmla="*/ 3485 h 3693"/>
                  <a:gd name="T74" fmla="*/ 2322 w 3696"/>
                  <a:gd name="T75" fmla="*/ 3628 h 3693"/>
                  <a:gd name="T76" fmla="*/ 1942 w 3696"/>
                  <a:gd name="T77" fmla="*/ 3693 h 3693"/>
                  <a:gd name="T78" fmla="*/ 1456 w 3696"/>
                  <a:gd name="T79" fmla="*/ 3649 h 3693"/>
                  <a:gd name="T80" fmla="*/ 1052 w 3696"/>
                  <a:gd name="T81" fmla="*/ 3513 h 3693"/>
                  <a:gd name="T82" fmla="*/ 688 w 3696"/>
                  <a:gd name="T83" fmla="*/ 3280 h 3693"/>
                  <a:gd name="T84" fmla="*/ 386 w 3696"/>
                  <a:gd name="T85" fmla="*/ 2976 h 3693"/>
                  <a:gd name="T86" fmla="*/ 171 w 3696"/>
                  <a:gd name="T87" fmla="*/ 2622 h 3693"/>
                  <a:gd name="T88" fmla="*/ 40 w 3696"/>
                  <a:gd name="T89" fmla="*/ 2219 h 3693"/>
                  <a:gd name="T90" fmla="*/ 0 w 3696"/>
                  <a:gd name="T91" fmla="*/ 1752 h 3693"/>
                  <a:gd name="T92" fmla="*/ 30 w 3696"/>
                  <a:gd name="T93" fmla="*/ 1517 h 3693"/>
                  <a:gd name="T94" fmla="*/ 141 w 3696"/>
                  <a:gd name="T95" fmla="*/ 1139 h 3693"/>
                  <a:gd name="T96" fmla="*/ 335 w 3696"/>
                  <a:gd name="T97" fmla="*/ 790 h 3693"/>
                  <a:gd name="T98" fmla="*/ 625 w 3696"/>
                  <a:gd name="T99" fmla="*/ 463 h 3693"/>
                  <a:gd name="T100" fmla="*/ 969 w 3696"/>
                  <a:gd name="T101" fmla="*/ 223 h 3693"/>
                  <a:gd name="T102" fmla="*/ 1365 w 3696"/>
                  <a:gd name="T103" fmla="*/ 67 h 3693"/>
                  <a:gd name="T104" fmla="*/ 1754 w 3696"/>
                  <a:gd name="T105"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96" h="3693">
                    <a:moveTo>
                      <a:pt x="1848" y="353"/>
                    </a:moveTo>
                    <a:lnTo>
                      <a:pt x="1746" y="357"/>
                    </a:lnTo>
                    <a:lnTo>
                      <a:pt x="1645" y="367"/>
                    </a:lnTo>
                    <a:lnTo>
                      <a:pt x="1547" y="384"/>
                    </a:lnTo>
                    <a:lnTo>
                      <a:pt x="1450" y="407"/>
                    </a:lnTo>
                    <a:lnTo>
                      <a:pt x="1356" y="436"/>
                    </a:lnTo>
                    <a:lnTo>
                      <a:pt x="1266" y="471"/>
                    </a:lnTo>
                    <a:lnTo>
                      <a:pt x="1178" y="511"/>
                    </a:lnTo>
                    <a:lnTo>
                      <a:pt x="1093" y="558"/>
                    </a:lnTo>
                    <a:lnTo>
                      <a:pt x="1011" y="610"/>
                    </a:lnTo>
                    <a:lnTo>
                      <a:pt x="934" y="666"/>
                    </a:lnTo>
                    <a:lnTo>
                      <a:pt x="860" y="726"/>
                    </a:lnTo>
                    <a:lnTo>
                      <a:pt x="791" y="792"/>
                    </a:lnTo>
                    <a:lnTo>
                      <a:pt x="725" y="862"/>
                    </a:lnTo>
                    <a:lnTo>
                      <a:pt x="664" y="936"/>
                    </a:lnTo>
                    <a:lnTo>
                      <a:pt x="608" y="1014"/>
                    </a:lnTo>
                    <a:lnTo>
                      <a:pt x="557" y="1094"/>
                    </a:lnTo>
                    <a:lnTo>
                      <a:pt x="511" y="1180"/>
                    </a:lnTo>
                    <a:lnTo>
                      <a:pt x="470" y="1268"/>
                    </a:lnTo>
                    <a:lnTo>
                      <a:pt x="436" y="1359"/>
                    </a:lnTo>
                    <a:lnTo>
                      <a:pt x="407" y="1451"/>
                    </a:lnTo>
                    <a:lnTo>
                      <a:pt x="383" y="1548"/>
                    </a:lnTo>
                    <a:lnTo>
                      <a:pt x="366" y="1646"/>
                    </a:lnTo>
                    <a:lnTo>
                      <a:pt x="356" y="1747"/>
                    </a:lnTo>
                    <a:lnTo>
                      <a:pt x="353" y="1849"/>
                    </a:lnTo>
                    <a:lnTo>
                      <a:pt x="357" y="1951"/>
                    </a:lnTo>
                    <a:lnTo>
                      <a:pt x="367" y="2050"/>
                    </a:lnTo>
                    <a:lnTo>
                      <a:pt x="384" y="2149"/>
                    </a:lnTo>
                    <a:lnTo>
                      <a:pt x="407" y="2244"/>
                    </a:lnTo>
                    <a:lnTo>
                      <a:pt x="437" y="2337"/>
                    </a:lnTo>
                    <a:lnTo>
                      <a:pt x="472" y="2427"/>
                    </a:lnTo>
                    <a:lnTo>
                      <a:pt x="512" y="2515"/>
                    </a:lnTo>
                    <a:lnTo>
                      <a:pt x="558" y="2600"/>
                    </a:lnTo>
                    <a:lnTo>
                      <a:pt x="609" y="2680"/>
                    </a:lnTo>
                    <a:lnTo>
                      <a:pt x="665" y="2759"/>
                    </a:lnTo>
                    <a:lnTo>
                      <a:pt x="727" y="2832"/>
                    </a:lnTo>
                    <a:lnTo>
                      <a:pt x="792" y="2902"/>
                    </a:lnTo>
                    <a:lnTo>
                      <a:pt x="861" y="2967"/>
                    </a:lnTo>
                    <a:lnTo>
                      <a:pt x="935" y="3028"/>
                    </a:lnTo>
                    <a:lnTo>
                      <a:pt x="1012" y="3084"/>
                    </a:lnTo>
                    <a:lnTo>
                      <a:pt x="1093" y="3136"/>
                    </a:lnTo>
                    <a:lnTo>
                      <a:pt x="1177" y="3182"/>
                    </a:lnTo>
                    <a:lnTo>
                      <a:pt x="1266" y="3222"/>
                    </a:lnTo>
                    <a:lnTo>
                      <a:pt x="1355" y="3258"/>
                    </a:lnTo>
                    <a:lnTo>
                      <a:pt x="1448" y="3287"/>
                    </a:lnTo>
                    <a:lnTo>
                      <a:pt x="1543" y="3309"/>
                    </a:lnTo>
                    <a:lnTo>
                      <a:pt x="1642" y="3326"/>
                    </a:lnTo>
                    <a:lnTo>
                      <a:pt x="1740" y="3336"/>
                    </a:lnTo>
                    <a:lnTo>
                      <a:pt x="1842" y="3339"/>
                    </a:lnTo>
                    <a:lnTo>
                      <a:pt x="1945" y="3336"/>
                    </a:lnTo>
                    <a:lnTo>
                      <a:pt x="2046" y="3326"/>
                    </a:lnTo>
                    <a:lnTo>
                      <a:pt x="2146" y="3309"/>
                    </a:lnTo>
                    <a:lnTo>
                      <a:pt x="2242" y="3287"/>
                    </a:lnTo>
                    <a:lnTo>
                      <a:pt x="2336" y="3258"/>
                    </a:lnTo>
                    <a:lnTo>
                      <a:pt x="2428" y="3222"/>
                    </a:lnTo>
                    <a:lnTo>
                      <a:pt x="2517" y="3182"/>
                    </a:lnTo>
                    <a:lnTo>
                      <a:pt x="2602" y="3136"/>
                    </a:lnTo>
                    <a:lnTo>
                      <a:pt x="2684" y="3084"/>
                    </a:lnTo>
                    <a:lnTo>
                      <a:pt x="2761" y="3027"/>
                    </a:lnTo>
                    <a:lnTo>
                      <a:pt x="2836" y="2967"/>
                    </a:lnTo>
                    <a:lnTo>
                      <a:pt x="2905" y="2901"/>
                    </a:lnTo>
                    <a:lnTo>
                      <a:pt x="2971" y="2831"/>
                    </a:lnTo>
                    <a:lnTo>
                      <a:pt x="3032" y="2757"/>
                    </a:lnTo>
                    <a:lnTo>
                      <a:pt x="3088" y="2679"/>
                    </a:lnTo>
                    <a:lnTo>
                      <a:pt x="3139" y="2597"/>
                    </a:lnTo>
                    <a:lnTo>
                      <a:pt x="3185" y="2512"/>
                    </a:lnTo>
                    <a:lnTo>
                      <a:pt x="3226" y="2424"/>
                    </a:lnTo>
                    <a:lnTo>
                      <a:pt x="3260" y="2332"/>
                    </a:lnTo>
                    <a:lnTo>
                      <a:pt x="3289" y="2238"/>
                    </a:lnTo>
                    <a:lnTo>
                      <a:pt x="3313" y="2142"/>
                    </a:lnTo>
                    <a:lnTo>
                      <a:pt x="3330" y="2042"/>
                    </a:lnTo>
                    <a:lnTo>
                      <a:pt x="3339" y="1942"/>
                    </a:lnTo>
                    <a:lnTo>
                      <a:pt x="3342" y="1839"/>
                    </a:lnTo>
                    <a:lnTo>
                      <a:pt x="3339" y="1737"/>
                    </a:lnTo>
                    <a:lnTo>
                      <a:pt x="3329" y="1637"/>
                    </a:lnTo>
                    <a:lnTo>
                      <a:pt x="3312" y="1540"/>
                    </a:lnTo>
                    <a:lnTo>
                      <a:pt x="3288" y="1445"/>
                    </a:lnTo>
                    <a:lnTo>
                      <a:pt x="3259" y="1352"/>
                    </a:lnTo>
                    <a:lnTo>
                      <a:pt x="3223" y="1261"/>
                    </a:lnTo>
                    <a:lnTo>
                      <a:pt x="3183" y="1174"/>
                    </a:lnTo>
                    <a:lnTo>
                      <a:pt x="3136" y="1090"/>
                    </a:lnTo>
                    <a:lnTo>
                      <a:pt x="3084" y="1009"/>
                    </a:lnTo>
                    <a:lnTo>
                      <a:pt x="3028" y="932"/>
                    </a:lnTo>
                    <a:lnTo>
                      <a:pt x="2968" y="858"/>
                    </a:lnTo>
                    <a:lnTo>
                      <a:pt x="2902" y="789"/>
                    </a:lnTo>
                    <a:lnTo>
                      <a:pt x="2832" y="724"/>
                    </a:lnTo>
                    <a:lnTo>
                      <a:pt x="2759" y="664"/>
                    </a:lnTo>
                    <a:lnTo>
                      <a:pt x="2680" y="607"/>
                    </a:lnTo>
                    <a:lnTo>
                      <a:pt x="2600" y="556"/>
                    </a:lnTo>
                    <a:lnTo>
                      <a:pt x="2514" y="510"/>
                    </a:lnTo>
                    <a:lnTo>
                      <a:pt x="2427" y="470"/>
                    </a:lnTo>
                    <a:lnTo>
                      <a:pt x="2336" y="435"/>
                    </a:lnTo>
                    <a:lnTo>
                      <a:pt x="2243" y="406"/>
                    </a:lnTo>
                    <a:lnTo>
                      <a:pt x="2147" y="383"/>
                    </a:lnTo>
                    <a:lnTo>
                      <a:pt x="2050" y="366"/>
                    </a:lnTo>
                    <a:lnTo>
                      <a:pt x="1950" y="356"/>
                    </a:lnTo>
                    <a:lnTo>
                      <a:pt x="1848" y="353"/>
                    </a:lnTo>
                    <a:close/>
                    <a:moveTo>
                      <a:pt x="1754" y="0"/>
                    </a:moveTo>
                    <a:lnTo>
                      <a:pt x="1942" y="0"/>
                    </a:lnTo>
                    <a:lnTo>
                      <a:pt x="2015" y="8"/>
                    </a:lnTo>
                    <a:lnTo>
                      <a:pt x="2088" y="17"/>
                    </a:lnTo>
                    <a:lnTo>
                      <a:pt x="2187" y="32"/>
                    </a:lnTo>
                    <a:lnTo>
                      <a:pt x="2285" y="54"/>
                    </a:lnTo>
                    <a:lnTo>
                      <a:pt x="2380" y="79"/>
                    </a:lnTo>
                    <a:lnTo>
                      <a:pt x="2474" y="110"/>
                    </a:lnTo>
                    <a:lnTo>
                      <a:pt x="2565" y="145"/>
                    </a:lnTo>
                    <a:lnTo>
                      <a:pt x="2653" y="185"/>
                    </a:lnTo>
                    <a:lnTo>
                      <a:pt x="2741" y="229"/>
                    </a:lnTo>
                    <a:lnTo>
                      <a:pt x="2825" y="280"/>
                    </a:lnTo>
                    <a:lnTo>
                      <a:pt x="2906" y="335"/>
                    </a:lnTo>
                    <a:lnTo>
                      <a:pt x="2986" y="394"/>
                    </a:lnTo>
                    <a:lnTo>
                      <a:pt x="3063" y="459"/>
                    </a:lnTo>
                    <a:lnTo>
                      <a:pt x="3146" y="535"/>
                    </a:lnTo>
                    <a:lnTo>
                      <a:pt x="3222" y="616"/>
                    </a:lnTo>
                    <a:lnTo>
                      <a:pt x="3293" y="697"/>
                    </a:lnTo>
                    <a:lnTo>
                      <a:pt x="3358" y="783"/>
                    </a:lnTo>
                    <a:lnTo>
                      <a:pt x="3417" y="873"/>
                    </a:lnTo>
                    <a:lnTo>
                      <a:pt x="3471" y="965"/>
                    </a:lnTo>
                    <a:lnTo>
                      <a:pt x="3519" y="1060"/>
                    </a:lnTo>
                    <a:lnTo>
                      <a:pt x="3562" y="1158"/>
                    </a:lnTo>
                    <a:lnTo>
                      <a:pt x="3599" y="1259"/>
                    </a:lnTo>
                    <a:lnTo>
                      <a:pt x="3630" y="1364"/>
                    </a:lnTo>
                    <a:lnTo>
                      <a:pt x="3655" y="1472"/>
                    </a:lnTo>
                    <a:lnTo>
                      <a:pt x="3675" y="1582"/>
                    </a:lnTo>
                    <a:lnTo>
                      <a:pt x="3686" y="1667"/>
                    </a:lnTo>
                    <a:lnTo>
                      <a:pt x="3696" y="1752"/>
                    </a:lnTo>
                    <a:lnTo>
                      <a:pt x="3696" y="1941"/>
                    </a:lnTo>
                    <a:lnTo>
                      <a:pt x="3692" y="1957"/>
                    </a:lnTo>
                    <a:lnTo>
                      <a:pt x="3689" y="1975"/>
                    </a:lnTo>
                    <a:lnTo>
                      <a:pt x="3680" y="2073"/>
                    </a:lnTo>
                    <a:lnTo>
                      <a:pt x="3667" y="2169"/>
                    </a:lnTo>
                    <a:lnTo>
                      <a:pt x="3648" y="2264"/>
                    </a:lnTo>
                    <a:lnTo>
                      <a:pt x="3624" y="2357"/>
                    </a:lnTo>
                    <a:lnTo>
                      <a:pt x="3595" y="2449"/>
                    </a:lnTo>
                    <a:lnTo>
                      <a:pt x="3562" y="2538"/>
                    </a:lnTo>
                    <a:lnTo>
                      <a:pt x="3522" y="2625"/>
                    </a:lnTo>
                    <a:lnTo>
                      <a:pt x="3479" y="2713"/>
                    </a:lnTo>
                    <a:lnTo>
                      <a:pt x="3429" y="2797"/>
                    </a:lnTo>
                    <a:lnTo>
                      <a:pt x="3371" y="2886"/>
                    </a:lnTo>
                    <a:lnTo>
                      <a:pt x="3308" y="2971"/>
                    </a:lnTo>
                    <a:lnTo>
                      <a:pt x="3244" y="3052"/>
                    </a:lnTo>
                    <a:lnTo>
                      <a:pt x="3175" y="3128"/>
                    </a:lnTo>
                    <a:lnTo>
                      <a:pt x="3105" y="3199"/>
                    </a:lnTo>
                    <a:lnTo>
                      <a:pt x="3030" y="3266"/>
                    </a:lnTo>
                    <a:lnTo>
                      <a:pt x="2952" y="3327"/>
                    </a:lnTo>
                    <a:lnTo>
                      <a:pt x="2872" y="3384"/>
                    </a:lnTo>
                    <a:lnTo>
                      <a:pt x="2788" y="3437"/>
                    </a:lnTo>
                    <a:lnTo>
                      <a:pt x="2700" y="3485"/>
                    </a:lnTo>
                    <a:lnTo>
                      <a:pt x="2611" y="3527"/>
                    </a:lnTo>
                    <a:lnTo>
                      <a:pt x="2517" y="3565"/>
                    </a:lnTo>
                    <a:lnTo>
                      <a:pt x="2420" y="3599"/>
                    </a:lnTo>
                    <a:lnTo>
                      <a:pt x="2322" y="3628"/>
                    </a:lnTo>
                    <a:lnTo>
                      <a:pt x="2219" y="3653"/>
                    </a:lnTo>
                    <a:lnTo>
                      <a:pt x="2112" y="3672"/>
                    </a:lnTo>
                    <a:lnTo>
                      <a:pt x="2027" y="3683"/>
                    </a:lnTo>
                    <a:lnTo>
                      <a:pt x="1942" y="3693"/>
                    </a:lnTo>
                    <a:lnTo>
                      <a:pt x="1754" y="3693"/>
                    </a:lnTo>
                    <a:lnTo>
                      <a:pt x="1672" y="3684"/>
                    </a:lnTo>
                    <a:lnTo>
                      <a:pt x="1564" y="3669"/>
                    </a:lnTo>
                    <a:lnTo>
                      <a:pt x="1456" y="3649"/>
                    </a:lnTo>
                    <a:lnTo>
                      <a:pt x="1352" y="3624"/>
                    </a:lnTo>
                    <a:lnTo>
                      <a:pt x="1249" y="3592"/>
                    </a:lnTo>
                    <a:lnTo>
                      <a:pt x="1149" y="3555"/>
                    </a:lnTo>
                    <a:lnTo>
                      <a:pt x="1052" y="3513"/>
                    </a:lnTo>
                    <a:lnTo>
                      <a:pt x="958" y="3464"/>
                    </a:lnTo>
                    <a:lnTo>
                      <a:pt x="865" y="3409"/>
                    </a:lnTo>
                    <a:lnTo>
                      <a:pt x="775" y="3347"/>
                    </a:lnTo>
                    <a:lnTo>
                      <a:pt x="688" y="3280"/>
                    </a:lnTo>
                    <a:lnTo>
                      <a:pt x="605" y="3208"/>
                    </a:lnTo>
                    <a:lnTo>
                      <a:pt x="526" y="3133"/>
                    </a:lnTo>
                    <a:lnTo>
                      <a:pt x="454" y="3056"/>
                    </a:lnTo>
                    <a:lnTo>
                      <a:pt x="386" y="2976"/>
                    </a:lnTo>
                    <a:lnTo>
                      <a:pt x="325" y="2892"/>
                    </a:lnTo>
                    <a:lnTo>
                      <a:pt x="269" y="2804"/>
                    </a:lnTo>
                    <a:lnTo>
                      <a:pt x="217" y="2715"/>
                    </a:lnTo>
                    <a:lnTo>
                      <a:pt x="171" y="2622"/>
                    </a:lnTo>
                    <a:lnTo>
                      <a:pt x="130" y="2526"/>
                    </a:lnTo>
                    <a:lnTo>
                      <a:pt x="95" y="2426"/>
                    </a:lnTo>
                    <a:lnTo>
                      <a:pt x="65" y="2324"/>
                    </a:lnTo>
                    <a:lnTo>
                      <a:pt x="40" y="2219"/>
                    </a:lnTo>
                    <a:lnTo>
                      <a:pt x="21" y="2111"/>
                    </a:lnTo>
                    <a:lnTo>
                      <a:pt x="10" y="2026"/>
                    </a:lnTo>
                    <a:lnTo>
                      <a:pt x="0" y="1941"/>
                    </a:lnTo>
                    <a:lnTo>
                      <a:pt x="0" y="1752"/>
                    </a:lnTo>
                    <a:lnTo>
                      <a:pt x="4" y="1736"/>
                    </a:lnTo>
                    <a:lnTo>
                      <a:pt x="7" y="1718"/>
                    </a:lnTo>
                    <a:lnTo>
                      <a:pt x="16" y="1617"/>
                    </a:lnTo>
                    <a:lnTo>
                      <a:pt x="30" y="1517"/>
                    </a:lnTo>
                    <a:lnTo>
                      <a:pt x="50" y="1420"/>
                    </a:lnTo>
                    <a:lnTo>
                      <a:pt x="75" y="1325"/>
                    </a:lnTo>
                    <a:lnTo>
                      <a:pt x="105" y="1231"/>
                    </a:lnTo>
                    <a:lnTo>
                      <a:pt x="141" y="1139"/>
                    </a:lnTo>
                    <a:lnTo>
                      <a:pt x="181" y="1049"/>
                    </a:lnTo>
                    <a:lnTo>
                      <a:pt x="227" y="960"/>
                    </a:lnTo>
                    <a:lnTo>
                      <a:pt x="278" y="875"/>
                    </a:lnTo>
                    <a:lnTo>
                      <a:pt x="335" y="790"/>
                    </a:lnTo>
                    <a:lnTo>
                      <a:pt x="402" y="701"/>
                    </a:lnTo>
                    <a:lnTo>
                      <a:pt x="474" y="617"/>
                    </a:lnTo>
                    <a:lnTo>
                      <a:pt x="548" y="537"/>
                    </a:lnTo>
                    <a:lnTo>
                      <a:pt x="625" y="463"/>
                    </a:lnTo>
                    <a:lnTo>
                      <a:pt x="706" y="395"/>
                    </a:lnTo>
                    <a:lnTo>
                      <a:pt x="790" y="332"/>
                    </a:lnTo>
                    <a:lnTo>
                      <a:pt x="878" y="274"/>
                    </a:lnTo>
                    <a:lnTo>
                      <a:pt x="969" y="223"/>
                    </a:lnTo>
                    <a:lnTo>
                      <a:pt x="1063" y="176"/>
                    </a:lnTo>
                    <a:lnTo>
                      <a:pt x="1160" y="133"/>
                    </a:lnTo>
                    <a:lnTo>
                      <a:pt x="1261" y="97"/>
                    </a:lnTo>
                    <a:lnTo>
                      <a:pt x="1365" y="67"/>
                    </a:lnTo>
                    <a:lnTo>
                      <a:pt x="1473" y="41"/>
                    </a:lnTo>
                    <a:lnTo>
                      <a:pt x="1584" y="21"/>
                    </a:lnTo>
                    <a:lnTo>
                      <a:pt x="1669" y="10"/>
                    </a:lnTo>
                    <a:lnTo>
                      <a:pt x="1754"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11" name="Freeform 9"/>
              <p:cNvSpPr>
                <a:spLocks/>
              </p:cNvSpPr>
              <p:nvPr/>
            </p:nvSpPr>
            <p:spPr bwMode="auto">
              <a:xfrm>
                <a:off x="-3281363" y="5788025"/>
                <a:ext cx="668338" cy="433387"/>
              </a:xfrm>
              <a:custGeom>
                <a:avLst/>
                <a:gdLst>
                  <a:gd name="T0" fmla="*/ 390 w 1262"/>
                  <a:gd name="T1" fmla="*/ 2 h 820"/>
                  <a:gd name="T2" fmla="*/ 538 w 1262"/>
                  <a:gd name="T3" fmla="*/ 25 h 820"/>
                  <a:gd name="T4" fmla="*/ 678 w 1262"/>
                  <a:gd name="T5" fmla="*/ 68 h 820"/>
                  <a:gd name="T6" fmla="*/ 811 w 1262"/>
                  <a:gd name="T7" fmla="*/ 130 h 820"/>
                  <a:gd name="T8" fmla="*/ 934 w 1262"/>
                  <a:gd name="T9" fmla="*/ 212 h 820"/>
                  <a:gd name="T10" fmla="*/ 1044 w 1262"/>
                  <a:gd name="T11" fmla="*/ 308 h 820"/>
                  <a:gd name="T12" fmla="*/ 1139 w 1262"/>
                  <a:gd name="T13" fmla="*/ 421 h 820"/>
                  <a:gd name="T14" fmla="*/ 1217 w 1262"/>
                  <a:gd name="T15" fmla="*/ 548 h 820"/>
                  <a:gd name="T16" fmla="*/ 1259 w 1262"/>
                  <a:gd name="T17" fmla="*/ 645 h 820"/>
                  <a:gd name="T18" fmla="*/ 1261 w 1262"/>
                  <a:gd name="T19" fmla="*/ 702 h 820"/>
                  <a:gd name="T20" fmla="*/ 1243 w 1262"/>
                  <a:gd name="T21" fmla="*/ 753 h 820"/>
                  <a:gd name="T22" fmla="*/ 1208 w 1262"/>
                  <a:gd name="T23" fmla="*/ 793 h 820"/>
                  <a:gd name="T24" fmla="*/ 1154 w 1262"/>
                  <a:gd name="T25" fmla="*/ 816 h 820"/>
                  <a:gd name="T26" fmla="*/ 1099 w 1262"/>
                  <a:gd name="T27" fmla="*/ 818 h 820"/>
                  <a:gd name="T28" fmla="*/ 1049 w 1262"/>
                  <a:gd name="T29" fmla="*/ 797 h 820"/>
                  <a:gd name="T30" fmla="*/ 1007 w 1262"/>
                  <a:gd name="T31" fmla="*/ 756 h 820"/>
                  <a:gd name="T32" fmla="*/ 961 w 1262"/>
                  <a:gd name="T33" fmla="*/ 668 h 820"/>
                  <a:gd name="T34" fmla="*/ 888 w 1262"/>
                  <a:gd name="T35" fmla="*/ 558 h 820"/>
                  <a:gd name="T36" fmla="*/ 803 w 1262"/>
                  <a:gd name="T37" fmla="*/ 466 h 820"/>
                  <a:gd name="T38" fmla="*/ 704 w 1262"/>
                  <a:gd name="T39" fmla="*/ 392 h 820"/>
                  <a:gd name="T40" fmla="*/ 592 w 1262"/>
                  <a:gd name="T41" fmla="*/ 337 h 820"/>
                  <a:gd name="T42" fmla="*/ 466 w 1262"/>
                  <a:gd name="T43" fmla="*/ 301 h 820"/>
                  <a:gd name="T44" fmla="*/ 344 w 1262"/>
                  <a:gd name="T45" fmla="*/ 285 h 820"/>
                  <a:gd name="T46" fmla="*/ 234 w 1262"/>
                  <a:gd name="T47" fmla="*/ 292 h 820"/>
                  <a:gd name="T48" fmla="*/ 151 w 1262"/>
                  <a:gd name="T49" fmla="*/ 299 h 820"/>
                  <a:gd name="T50" fmla="*/ 99 w 1262"/>
                  <a:gd name="T51" fmla="*/ 293 h 820"/>
                  <a:gd name="T52" fmla="*/ 54 w 1262"/>
                  <a:gd name="T53" fmla="*/ 270 h 820"/>
                  <a:gd name="T54" fmla="*/ 21 w 1262"/>
                  <a:gd name="T55" fmla="*/ 236 h 820"/>
                  <a:gd name="T56" fmla="*/ 4 w 1262"/>
                  <a:gd name="T57" fmla="*/ 190 h 820"/>
                  <a:gd name="T58" fmla="*/ 2 w 1262"/>
                  <a:gd name="T59" fmla="*/ 136 h 820"/>
                  <a:gd name="T60" fmla="*/ 19 w 1262"/>
                  <a:gd name="T61" fmla="*/ 89 h 820"/>
                  <a:gd name="T62" fmla="*/ 53 w 1262"/>
                  <a:gd name="T63" fmla="*/ 52 h 820"/>
                  <a:gd name="T64" fmla="*/ 101 w 1262"/>
                  <a:gd name="T65" fmla="*/ 28 h 820"/>
                  <a:gd name="T66" fmla="*/ 222 w 1262"/>
                  <a:gd name="T67" fmla="*/ 1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2" h="820">
                    <a:moveTo>
                      <a:pt x="315" y="0"/>
                    </a:moveTo>
                    <a:lnTo>
                      <a:pt x="390" y="2"/>
                    </a:lnTo>
                    <a:lnTo>
                      <a:pt x="464" y="11"/>
                    </a:lnTo>
                    <a:lnTo>
                      <a:pt x="538" y="25"/>
                    </a:lnTo>
                    <a:lnTo>
                      <a:pt x="608" y="44"/>
                    </a:lnTo>
                    <a:lnTo>
                      <a:pt x="678" y="68"/>
                    </a:lnTo>
                    <a:lnTo>
                      <a:pt x="746" y="97"/>
                    </a:lnTo>
                    <a:lnTo>
                      <a:pt x="811" y="130"/>
                    </a:lnTo>
                    <a:lnTo>
                      <a:pt x="874" y="170"/>
                    </a:lnTo>
                    <a:lnTo>
                      <a:pt x="934" y="212"/>
                    </a:lnTo>
                    <a:lnTo>
                      <a:pt x="990" y="258"/>
                    </a:lnTo>
                    <a:lnTo>
                      <a:pt x="1044" y="308"/>
                    </a:lnTo>
                    <a:lnTo>
                      <a:pt x="1093" y="363"/>
                    </a:lnTo>
                    <a:lnTo>
                      <a:pt x="1139" y="421"/>
                    </a:lnTo>
                    <a:lnTo>
                      <a:pt x="1181" y="483"/>
                    </a:lnTo>
                    <a:lnTo>
                      <a:pt x="1217" y="548"/>
                    </a:lnTo>
                    <a:lnTo>
                      <a:pt x="1249" y="615"/>
                    </a:lnTo>
                    <a:lnTo>
                      <a:pt x="1259" y="645"/>
                    </a:lnTo>
                    <a:lnTo>
                      <a:pt x="1262" y="673"/>
                    </a:lnTo>
                    <a:lnTo>
                      <a:pt x="1261" y="702"/>
                    </a:lnTo>
                    <a:lnTo>
                      <a:pt x="1256" y="728"/>
                    </a:lnTo>
                    <a:lnTo>
                      <a:pt x="1243" y="753"/>
                    </a:lnTo>
                    <a:lnTo>
                      <a:pt x="1228" y="774"/>
                    </a:lnTo>
                    <a:lnTo>
                      <a:pt x="1208" y="793"/>
                    </a:lnTo>
                    <a:lnTo>
                      <a:pt x="1182" y="806"/>
                    </a:lnTo>
                    <a:lnTo>
                      <a:pt x="1154" y="816"/>
                    </a:lnTo>
                    <a:lnTo>
                      <a:pt x="1126" y="820"/>
                    </a:lnTo>
                    <a:lnTo>
                      <a:pt x="1099" y="818"/>
                    </a:lnTo>
                    <a:lnTo>
                      <a:pt x="1073" y="811"/>
                    </a:lnTo>
                    <a:lnTo>
                      <a:pt x="1049" y="797"/>
                    </a:lnTo>
                    <a:lnTo>
                      <a:pt x="1026" y="780"/>
                    </a:lnTo>
                    <a:lnTo>
                      <a:pt x="1007" y="756"/>
                    </a:lnTo>
                    <a:lnTo>
                      <a:pt x="991" y="729"/>
                    </a:lnTo>
                    <a:lnTo>
                      <a:pt x="961" y="668"/>
                    </a:lnTo>
                    <a:lnTo>
                      <a:pt x="926" y="611"/>
                    </a:lnTo>
                    <a:lnTo>
                      <a:pt x="888" y="558"/>
                    </a:lnTo>
                    <a:lnTo>
                      <a:pt x="848" y="510"/>
                    </a:lnTo>
                    <a:lnTo>
                      <a:pt x="803" y="466"/>
                    </a:lnTo>
                    <a:lnTo>
                      <a:pt x="755" y="427"/>
                    </a:lnTo>
                    <a:lnTo>
                      <a:pt x="704" y="392"/>
                    </a:lnTo>
                    <a:lnTo>
                      <a:pt x="650" y="362"/>
                    </a:lnTo>
                    <a:lnTo>
                      <a:pt x="592" y="337"/>
                    </a:lnTo>
                    <a:lnTo>
                      <a:pt x="530" y="316"/>
                    </a:lnTo>
                    <a:lnTo>
                      <a:pt x="466" y="301"/>
                    </a:lnTo>
                    <a:lnTo>
                      <a:pt x="398" y="289"/>
                    </a:lnTo>
                    <a:lnTo>
                      <a:pt x="344" y="285"/>
                    </a:lnTo>
                    <a:lnTo>
                      <a:pt x="289" y="286"/>
                    </a:lnTo>
                    <a:lnTo>
                      <a:pt x="234" y="292"/>
                    </a:lnTo>
                    <a:lnTo>
                      <a:pt x="179" y="298"/>
                    </a:lnTo>
                    <a:lnTo>
                      <a:pt x="151" y="299"/>
                    </a:lnTo>
                    <a:lnTo>
                      <a:pt x="123" y="298"/>
                    </a:lnTo>
                    <a:lnTo>
                      <a:pt x="99" y="293"/>
                    </a:lnTo>
                    <a:lnTo>
                      <a:pt x="75" y="283"/>
                    </a:lnTo>
                    <a:lnTo>
                      <a:pt x="54" y="270"/>
                    </a:lnTo>
                    <a:lnTo>
                      <a:pt x="36" y="255"/>
                    </a:lnTo>
                    <a:lnTo>
                      <a:pt x="21" y="236"/>
                    </a:lnTo>
                    <a:lnTo>
                      <a:pt x="10" y="214"/>
                    </a:lnTo>
                    <a:lnTo>
                      <a:pt x="4" y="190"/>
                    </a:lnTo>
                    <a:lnTo>
                      <a:pt x="0" y="162"/>
                    </a:lnTo>
                    <a:lnTo>
                      <a:pt x="2" y="136"/>
                    </a:lnTo>
                    <a:lnTo>
                      <a:pt x="9" y="111"/>
                    </a:lnTo>
                    <a:lnTo>
                      <a:pt x="19" y="89"/>
                    </a:lnTo>
                    <a:lnTo>
                      <a:pt x="35" y="69"/>
                    </a:lnTo>
                    <a:lnTo>
                      <a:pt x="53" y="52"/>
                    </a:lnTo>
                    <a:lnTo>
                      <a:pt x="75" y="39"/>
                    </a:lnTo>
                    <a:lnTo>
                      <a:pt x="101" y="28"/>
                    </a:lnTo>
                    <a:lnTo>
                      <a:pt x="129" y="21"/>
                    </a:lnTo>
                    <a:lnTo>
                      <a:pt x="222" y="10"/>
                    </a:lnTo>
                    <a:lnTo>
                      <a:pt x="315"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13" name="Freeform 10"/>
              <p:cNvSpPr>
                <a:spLocks/>
              </p:cNvSpPr>
              <p:nvPr/>
            </p:nvSpPr>
            <p:spPr bwMode="auto">
              <a:xfrm>
                <a:off x="-2828925" y="5178425"/>
                <a:ext cx="230188" cy="371475"/>
              </a:xfrm>
              <a:custGeom>
                <a:avLst/>
                <a:gdLst>
                  <a:gd name="T0" fmla="*/ 189 w 434"/>
                  <a:gd name="T1" fmla="*/ 0 h 702"/>
                  <a:gd name="T2" fmla="*/ 216 w 434"/>
                  <a:gd name="T3" fmla="*/ 4 h 702"/>
                  <a:gd name="T4" fmla="*/ 243 w 434"/>
                  <a:gd name="T5" fmla="*/ 14 h 702"/>
                  <a:gd name="T6" fmla="*/ 271 w 434"/>
                  <a:gd name="T7" fmla="*/ 30 h 702"/>
                  <a:gd name="T8" fmla="*/ 298 w 434"/>
                  <a:gd name="T9" fmla="*/ 51 h 702"/>
                  <a:gd name="T10" fmla="*/ 326 w 434"/>
                  <a:gd name="T11" fmla="*/ 82 h 702"/>
                  <a:gd name="T12" fmla="*/ 350 w 434"/>
                  <a:gd name="T13" fmla="*/ 114 h 702"/>
                  <a:gd name="T14" fmla="*/ 371 w 434"/>
                  <a:gd name="T15" fmla="*/ 149 h 702"/>
                  <a:gd name="T16" fmla="*/ 389 w 434"/>
                  <a:gd name="T17" fmla="*/ 185 h 702"/>
                  <a:gd name="T18" fmla="*/ 402 w 434"/>
                  <a:gd name="T19" fmla="*/ 223 h 702"/>
                  <a:gd name="T20" fmla="*/ 413 w 434"/>
                  <a:gd name="T21" fmla="*/ 262 h 702"/>
                  <a:gd name="T22" fmla="*/ 422 w 434"/>
                  <a:gd name="T23" fmla="*/ 302 h 702"/>
                  <a:gd name="T24" fmla="*/ 428 w 434"/>
                  <a:gd name="T25" fmla="*/ 337 h 702"/>
                  <a:gd name="T26" fmla="*/ 431 w 434"/>
                  <a:gd name="T27" fmla="*/ 373 h 702"/>
                  <a:gd name="T28" fmla="*/ 434 w 434"/>
                  <a:gd name="T29" fmla="*/ 408 h 702"/>
                  <a:gd name="T30" fmla="*/ 432 w 434"/>
                  <a:gd name="T31" fmla="*/ 451 h 702"/>
                  <a:gd name="T32" fmla="*/ 427 w 434"/>
                  <a:gd name="T33" fmla="*/ 492 h 702"/>
                  <a:gd name="T34" fmla="*/ 418 w 434"/>
                  <a:gd name="T35" fmla="*/ 533 h 702"/>
                  <a:gd name="T36" fmla="*/ 404 w 434"/>
                  <a:gd name="T37" fmla="*/ 572 h 702"/>
                  <a:gd name="T38" fmla="*/ 385 w 434"/>
                  <a:gd name="T39" fmla="*/ 610 h 702"/>
                  <a:gd name="T40" fmla="*/ 367 w 434"/>
                  <a:gd name="T41" fmla="*/ 639 h 702"/>
                  <a:gd name="T42" fmla="*/ 346 w 434"/>
                  <a:gd name="T43" fmla="*/ 661 h 702"/>
                  <a:gd name="T44" fmla="*/ 322 w 434"/>
                  <a:gd name="T45" fmla="*/ 680 h 702"/>
                  <a:gd name="T46" fmla="*/ 298 w 434"/>
                  <a:gd name="T47" fmla="*/ 693 h 702"/>
                  <a:gd name="T48" fmla="*/ 272 w 434"/>
                  <a:gd name="T49" fmla="*/ 699 h 702"/>
                  <a:gd name="T50" fmla="*/ 245 w 434"/>
                  <a:gd name="T51" fmla="*/ 702 h 702"/>
                  <a:gd name="T52" fmla="*/ 218 w 434"/>
                  <a:gd name="T53" fmla="*/ 697 h 702"/>
                  <a:gd name="T54" fmla="*/ 190 w 434"/>
                  <a:gd name="T55" fmla="*/ 687 h 702"/>
                  <a:gd name="T56" fmla="*/ 163 w 434"/>
                  <a:gd name="T57" fmla="*/ 671 h 702"/>
                  <a:gd name="T58" fmla="*/ 137 w 434"/>
                  <a:gd name="T59" fmla="*/ 650 h 702"/>
                  <a:gd name="T60" fmla="*/ 105 w 434"/>
                  <a:gd name="T61" fmla="*/ 618 h 702"/>
                  <a:gd name="T62" fmla="*/ 79 w 434"/>
                  <a:gd name="T63" fmla="*/ 583 h 702"/>
                  <a:gd name="T64" fmla="*/ 58 w 434"/>
                  <a:gd name="T65" fmla="*/ 546 h 702"/>
                  <a:gd name="T66" fmla="*/ 40 w 434"/>
                  <a:gd name="T67" fmla="*/ 507 h 702"/>
                  <a:gd name="T68" fmla="*/ 27 w 434"/>
                  <a:gd name="T69" fmla="*/ 465 h 702"/>
                  <a:gd name="T70" fmla="*/ 16 w 434"/>
                  <a:gd name="T71" fmla="*/ 423 h 702"/>
                  <a:gd name="T72" fmla="*/ 7 w 434"/>
                  <a:gd name="T73" fmla="*/ 379 h 702"/>
                  <a:gd name="T74" fmla="*/ 0 w 434"/>
                  <a:gd name="T75" fmla="*/ 321 h 702"/>
                  <a:gd name="T76" fmla="*/ 0 w 434"/>
                  <a:gd name="T77" fmla="*/ 263 h 702"/>
                  <a:gd name="T78" fmla="*/ 8 w 434"/>
                  <a:gd name="T79" fmla="*/ 206 h 702"/>
                  <a:gd name="T80" fmla="*/ 22 w 434"/>
                  <a:gd name="T81" fmla="*/ 149 h 702"/>
                  <a:gd name="T82" fmla="*/ 33 w 434"/>
                  <a:gd name="T83" fmla="*/ 118 h 702"/>
                  <a:gd name="T84" fmla="*/ 48 w 434"/>
                  <a:gd name="T85" fmla="*/ 89 h 702"/>
                  <a:gd name="T86" fmla="*/ 67 w 434"/>
                  <a:gd name="T87" fmla="*/ 61 h 702"/>
                  <a:gd name="T88" fmla="*/ 88 w 434"/>
                  <a:gd name="T89" fmla="*/ 38 h 702"/>
                  <a:gd name="T90" fmla="*/ 112 w 434"/>
                  <a:gd name="T91" fmla="*/ 20 h 702"/>
                  <a:gd name="T92" fmla="*/ 137 w 434"/>
                  <a:gd name="T93" fmla="*/ 8 h 702"/>
                  <a:gd name="T94" fmla="*/ 162 w 434"/>
                  <a:gd name="T95" fmla="*/ 1 h 702"/>
                  <a:gd name="T96" fmla="*/ 189 w 434"/>
                  <a:gd name="T97"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4" h="702">
                    <a:moveTo>
                      <a:pt x="189" y="0"/>
                    </a:moveTo>
                    <a:lnTo>
                      <a:pt x="216" y="4"/>
                    </a:lnTo>
                    <a:lnTo>
                      <a:pt x="243" y="14"/>
                    </a:lnTo>
                    <a:lnTo>
                      <a:pt x="271" y="30"/>
                    </a:lnTo>
                    <a:lnTo>
                      <a:pt x="298" y="51"/>
                    </a:lnTo>
                    <a:lnTo>
                      <a:pt x="326" y="82"/>
                    </a:lnTo>
                    <a:lnTo>
                      <a:pt x="350" y="114"/>
                    </a:lnTo>
                    <a:lnTo>
                      <a:pt x="371" y="149"/>
                    </a:lnTo>
                    <a:lnTo>
                      <a:pt x="389" y="185"/>
                    </a:lnTo>
                    <a:lnTo>
                      <a:pt x="402" y="223"/>
                    </a:lnTo>
                    <a:lnTo>
                      <a:pt x="413" y="262"/>
                    </a:lnTo>
                    <a:lnTo>
                      <a:pt x="422" y="302"/>
                    </a:lnTo>
                    <a:lnTo>
                      <a:pt x="428" y="337"/>
                    </a:lnTo>
                    <a:lnTo>
                      <a:pt x="431" y="373"/>
                    </a:lnTo>
                    <a:lnTo>
                      <a:pt x="434" y="408"/>
                    </a:lnTo>
                    <a:lnTo>
                      <a:pt x="432" y="451"/>
                    </a:lnTo>
                    <a:lnTo>
                      <a:pt x="427" y="492"/>
                    </a:lnTo>
                    <a:lnTo>
                      <a:pt x="418" y="533"/>
                    </a:lnTo>
                    <a:lnTo>
                      <a:pt x="404" y="572"/>
                    </a:lnTo>
                    <a:lnTo>
                      <a:pt x="385" y="610"/>
                    </a:lnTo>
                    <a:lnTo>
                      <a:pt x="367" y="639"/>
                    </a:lnTo>
                    <a:lnTo>
                      <a:pt x="346" y="661"/>
                    </a:lnTo>
                    <a:lnTo>
                      <a:pt x="322" y="680"/>
                    </a:lnTo>
                    <a:lnTo>
                      <a:pt x="298" y="693"/>
                    </a:lnTo>
                    <a:lnTo>
                      <a:pt x="272" y="699"/>
                    </a:lnTo>
                    <a:lnTo>
                      <a:pt x="245" y="702"/>
                    </a:lnTo>
                    <a:lnTo>
                      <a:pt x="218" y="697"/>
                    </a:lnTo>
                    <a:lnTo>
                      <a:pt x="190" y="687"/>
                    </a:lnTo>
                    <a:lnTo>
                      <a:pt x="163" y="671"/>
                    </a:lnTo>
                    <a:lnTo>
                      <a:pt x="137" y="650"/>
                    </a:lnTo>
                    <a:lnTo>
                      <a:pt x="105" y="618"/>
                    </a:lnTo>
                    <a:lnTo>
                      <a:pt x="79" y="583"/>
                    </a:lnTo>
                    <a:lnTo>
                      <a:pt x="58" y="546"/>
                    </a:lnTo>
                    <a:lnTo>
                      <a:pt x="40" y="507"/>
                    </a:lnTo>
                    <a:lnTo>
                      <a:pt x="27" y="465"/>
                    </a:lnTo>
                    <a:lnTo>
                      <a:pt x="16" y="423"/>
                    </a:lnTo>
                    <a:lnTo>
                      <a:pt x="7" y="379"/>
                    </a:lnTo>
                    <a:lnTo>
                      <a:pt x="0" y="321"/>
                    </a:lnTo>
                    <a:lnTo>
                      <a:pt x="0" y="263"/>
                    </a:lnTo>
                    <a:lnTo>
                      <a:pt x="8" y="206"/>
                    </a:lnTo>
                    <a:lnTo>
                      <a:pt x="22" y="149"/>
                    </a:lnTo>
                    <a:lnTo>
                      <a:pt x="33" y="118"/>
                    </a:lnTo>
                    <a:lnTo>
                      <a:pt x="48" y="89"/>
                    </a:lnTo>
                    <a:lnTo>
                      <a:pt x="67" y="61"/>
                    </a:lnTo>
                    <a:lnTo>
                      <a:pt x="88" y="38"/>
                    </a:lnTo>
                    <a:lnTo>
                      <a:pt x="112" y="20"/>
                    </a:lnTo>
                    <a:lnTo>
                      <a:pt x="137" y="8"/>
                    </a:lnTo>
                    <a:lnTo>
                      <a:pt x="162" y="1"/>
                    </a:lnTo>
                    <a:lnTo>
                      <a:pt x="189"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14" name="Freeform 11"/>
              <p:cNvSpPr>
                <a:spLocks/>
              </p:cNvSpPr>
              <p:nvPr/>
            </p:nvSpPr>
            <p:spPr bwMode="auto">
              <a:xfrm>
                <a:off x="-3203575" y="5176838"/>
                <a:ext cx="228600" cy="373062"/>
              </a:xfrm>
              <a:custGeom>
                <a:avLst/>
                <a:gdLst>
                  <a:gd name="T0" fmla="*/ 255 w 432"/>
                  <a:gd name="T1" fmla="*/ 0 h 703"/>
                  <a:gd name="T2" fmla="*/ 284 w 432"/>
                  <a:gd name="T3" fmla="*/ 4 h 703"/>
                  <a:gd name="T4" fmla="*/ 311 w 432"/>
                  <a:gd name="T5" fmla="*/ 17 h 703"/>
                  <a:gd name="T6" fmla="*/ 338 w 432"/>
                  <a:gd name="T7" fmla="*/ 34 h 703"/>
                  <a:gd name="T8" fmla="*/ 362 w 432"/>
                  <a:gd name="T9" fmla="*/ 59 h 703"/>
                  <a:gd name="T10" fmla="*/ 383 w 432"/>
                  <a:gd name="T11" fmla="*/ 88 h 703"/>
                  <a:gd name="T12" fmla="*/ 400 w 432"/>
                  <a:gd name="T13" fmla="*/ 123 h 703"/>
                  <a:gd name="T14" fmla="*/ 413 w 432"/>
                  <a:gd name="T15" fmla="*/ 163 h 703"/>
                  <a:gd name="T16" fmla="*/ 423 w 432"/>
                  <a:gd name="T17" fmla="*/ 208 h 703"/>
                  <a:gd name="T18" fmla="*/ 430 w 432"/>
                  <a:gd name="T19" fmla="*/ 257 h 703"/>
                  <a:gd name="T20" fmla="*/ 432 w 432"/>
                  <a:gd name="T21" fmla="*/ 310 h 703"/>
                  <a:gd name="T22" fmla="*/ 429 w 432"/>
                  <a:gd name="T23" fmla="*/ 349 h 703"/>
                  <a:gd name="T24" fmla="*/ 424 w 432"/>
                  <a:gd name="T25" fmla="*/ 389 h 703"/>
                  <a:gd name="T26" fmla="*/ 416 w 432"/>
                  <a:gd name="T27" fmla="*/ 429 h 703"/>
                  <a:gd name="T28" fmla="*/ 405 w 432"/>
                  <a:gd name="T29" fmla="*/ 470 h 703"/>
                  <a:gd name="T30" fmla="*/ 391 w 432"/>
                  <a:gd name="T31" fmla="*/ 509 h 703"/>
                  <a:gd name="T32" fmla="*/ 372 w 432"/>
                  <a:gd name="T33" fmla="*/ 548 h 703"/>
                  <a:gd name="T34" fmla="*/ 348 w 432"/>
                  <a:gd name="T35" fmla="*/ 586 h 703"/>
                  <a:gd name="T36" fmla="*/ 323 w 432"/>
                  <a:gd name="T37" fmla="*/ 619 h 703"/>
                  <a:gd name="T38" fmla="*/ 295 w 432"/>
                  <a:gd name="T39" fmla="*/ 648 h 703"/>
                  <a:gd name="T40" fmla="*/ 264 w 432"/>
                  <a:gd name="T41" fmla="*/ 673 h 703"/>
                  <a:gd name="T42" fmla="*/ 238 w 432"/>
                  <a:gd name="T43" fmla="*/ 689 h 703"/>
                  <a:gd name="T44" fmla="*/ 211 w 432"/>
                  <a:gd name="T45" fmla="*/ 698 h 703"/>
                  <a:gd name="T46" fmla="*/ 186 w 432"/>
                  <a:gd name="T47" fmla="*/ 703 h 703"/>
                  <a:gd name="T48" fmla="*/ 159 w 432"/>
                  <a:gd name="T49" fmla="*/ 700 h 703"/>
                  <a:gd name="T50" fmla="*/ 134 w 432"/>
                  <a:gd name="T51" fmla="*/ 694 h 703"/>
                  <a:gd name="T52" fmla="*/ 110 w 432"/>
                  <a:gd name="T53" fmla="*/ 681 h 703"/>
                  <a:gd name="T54" fmla="*/ 87 w 432"/>
                  <a:gd name="T55" fmla="*/ 663 h 703"/>
                  <a:gd name="T56" fmla="*/ 67 w 432"/>
                  <a:gd name="T57" fmla="*/ 641 h 703"/>
                  <a:gd name="T58" fmla="*/ 46 w 432"/>
                  <a:gd name="T59" fmla="*/ 611 h 703"/>
                  <a:gd name="T60" fmla="*/ 30 w 432"/>
                  <a:gd name="T61" fmla="*/ 579 h 703"/>
                  <a:gd name="T62" fmla="*/ 18 w 432"/>
                  <a:gd name="T63" fmla="*/ 546 h 703"/>
                  <a:gd name="T64" fmla="*/ 9 w 432"/>
                  <a:gd name="T65" fmla="*/ 511 h 703"/>
                  <a:gd name="T66" fmla="*/ 3 w 432"/>
                  <a:gd name="T67" fmla="*/ 475 h 703"/>
                  <a:gd name="T68" fmla="*/ 0 w 432"/>
                  <a:gd name="T69" fmla="*/ 422 h 703"/>
                  <a:gd name="T70" fmla="*/ 1 w 432"/>
                  <a:gd name="T71" fmla="*/ 370 h 703"/>
                  <a:gd name="T72" fmla="*/ 5 w 432"/>
                  <a:gd name="T73" fmla="*/ 319 h 703"/>
                  <a:gd name="T74" fmla="*/ 15 w 432"/>
                  <a:gd name="T75" fmla="*/ 268 h 703"/>
                  <a:gd name="T76" fmla="*/ 30 w 432"/>
                  <a:gd name="T77" fmla="*/ 220 h 703"/>
                  <a:gd name="T78" fmla="*/ 51 w 432"/>
                  <a:gd name="T79" fmla="*/ 172 h 703"/>
                  <a:gd name="T80" fmla="*/ 77 w 432"/>
                  <a:gd name="T81" fmla="*/ 125 h 703"/>
                  <a:gd name="T82" fmla="*/ 103 w 432"/>
                  <a:gd name="T83" fmla="*/ 90 h 703"/>
                  <a:gd name="T84" fmla="*/ 133 w 432"/>
                  <a:gd name="T85" fmla="*/ 57 h 703"/>
                  <a:gd name="T86" fmla="*/ 167 w 432"/>
                  <a:gd name="T87" fmla="*/ 29 h 703"/>
                  <a:gd name="T88" fmla="*/ 196 w 432"/>
                  <a:gd name="T89" fmla="*/ 12 h 703"/>
                  <a:gd name="T90" fmla="*/ 226 w 432"/>
                  <a:gd name="T91" fmla="*/ 2 h 703"/>
                  <a:gd name="T92" fmla="*/ 255 w 432"/>
                  <a:gd name="T93"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2" h="703">
                    <a:moveTo>
                      <a:pt x="255" y="0"/>
                    </a:moveTo>
                    <a:lnTo>
                      <a:pt x="284" y="4"/>
                    </a:lnTo>
                    <a:lnTo>
                      <a:pt x="311" y="17"/>
                    </a:lnTo>
                    <a:lnTo>
                      <a:pt x="338" y="34"/>
                    </a:lnTo>
                    <a:lnTo>
                      <a:pt x="362" y="59"/>
                    </a:lnTo>
                    <a:lnTo>
                      <a:pt x="383" y="88"/>
                    </a:lnTo>
                    <a:lnTo>
                      <a:pt x="400" y="123"/>
                    </a:lnTo>
                    <a:lnTo>
                      <a:pt x="413" y="163"/>
                    </a:lnTo>
                    <a:lnTo>
                      <a:pt x="423" y="208"/>
                    </a:lnTo>
                    <a:lnTo>
                      <a:pt x="430" y="257"/>
                    </a:lnTo>
                    <a:lnTo>
                      <a:pt x="432" y="310"/>
                    </a:lnTo>
                    <a:lnTo>
                      <a:pt x="429" y="349"/>
                    </a:lnTo>
                    <a:lnTo>
                      <a:pt x="424" y="389"/>
                    </a:lnTo>
                    <a:lnTo>
                      <a:pt x="416" y="429"/>
                    </a:lnTo>
                    <a:lnTo>
                      <a:pt x="405" y="470"/>
                    </a:lnTo>
                    <a:lnTo>
                      <a:pt x="391" y="509"/>
                    </a:lnTo>
                    <a:lnTo>
                      <a:pt x="372" y="548"/>
                    </a:lnTo>
                    <a:lnTo>
                      <a:pt x="348" y="586"/>
                    </a:lnTo>
                    <a:lnTo>
                      <a:pt x="323" y="619"/>
                    </a:lnTo>
                    <a:lnTo>
                      <a:pt x="295" y="648"/>
                    </a:lnTo>
                    <a:lnTo>
                      <a:pt x="264" y="673"/>
                    </a:lnTo>
                    <a:lnTo>
                      <a:pt x="238" y="689"/>
                    </a:lnTo>
                    <a:lnTo>
                      <a:pt x="211" y="698"/>
                    </a:lnTo>
                    <a:lnTo>
                      <a:pt x="186" y="703"/>
                    </a:lnTo>
                    <a:lnTo>
                      <a:pt x="159" y="700"/>
                    </a:lnTo>
                    <a:lnTo>
                      <a:pt x="134" y="694"/>
                    </a:lnTo>
                    <a:lnTo>
                      <a:pt x="110" y="681"/>
                    </a:lnTo>
                    <a:lnTo>
                      <a:pt x="87" y="663"/>
                    </a:lnTo>
                    <a:lnTo>
                      <a:pt x="67" y="641"/>
                    </a:lnTo>
                    <a:lnTo>
                      <a:pt x="46" y="611"/>
                    </a:lnTo>
                    <a:lnTo>
                      <a:pt x="30" y="579"/>
                    </a:lnTo>
                    <a:lnTo>
                      <a:pt x="18" y="546"/>
                    </a:lnTo>
                    <a:lnTo>
                      <a:pt x="9" y="511"/>
                    </a:lnTo>
                    <a:lnTo>
                      <a:pt x="3" y="475"/>
                    </a:lnTo>
                    <a:lnTo>
                      <a:pt x="0" y="422"/>
                    </a:lnTo>
                    <a:lnTo>
                      <a:pt x="1" y="370"/>
                    </a:lnTo>
                    <a:lnTo>
                      <a:pt x="5" y="319"/>
                    </a:lnTo>
                    <a:lnTo>
                      <a:pt x="15" y="268"/>
                    </a:lnTo>
                    <a:lnTo>
                      <a:pt x="30" y="220"/>
                    </a:lnTo>
                    <a:lnTo>
                      <a:pt x="51" y="172"/>
                    </a:lnTo>
                    <a:lnTo>
                      <a:pt x="77" y="125"/>
                    </a:lnTo>
                    <a:lnTo>
                      <a:pt x="103" y="90"/>
                    </a:lnTo>
                    <a:lnTo>
                      <a:pt x="133" y="57"/>
                    </a:lnTo>
                    <a:lnTo>
                      <a:pt x="167" y="29"/>
                    </a:lnTo>
                    <a:lnTo>
                      <a:pt x="196" y="12"/>
                    </a:lnTo>
                    <a:lnTo>
                      <a:pt x="226" y="2"/>
                    </a:lnTo>
                    <a:lnTo>
                      <a:pt x="255"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grpSp>
        <p:grpSp>
          <p:nvGrpSpPr>
            <p:cNvPr id="2" name="Group 1"/>
            <p:cNvGrpSpPr/>
            <p:nvPr/>
          </p:nvGrpSpPr>
          <p:grpSpPr>
            <a:xfrm>
              <a:off x="4902083" y="1101875"/>
              <a:ext cx="2283929" cy="146193"/>
              <a:chOff x="4902629" y="1101875"/>
              <a:chExt cx="2283929" cy="146193"/>
            </a:xfrm>
          </p:grpSpPr>
          <p:pic>
            <p:nvPicPr>
              <p:cNvPr id="74" name="Picture 13" descr="http://cdn2.tekrevue.com/wp-content/uploads/2014/09/iphone6plus-reachability-hom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902629" y="1101875"/>
                <a:ext cx="2283929" cy="146193"/>
              </a:xfrm>
              <a:prstGeom prst="round2SameRect">
                <a:avLst>
                  <a:gd name="adj1" fmla="val 18263"/>
                  <a:gd name="adj2" fmla="val 0"/>
                </a:avLst>
              </a:prstGeom>
              <a:noFill/>
              <a:extLst>
                <a:ext uri="{909E8E84-426E-40DD-AFC4-6F175D3DCCD1}">
                  <a14:hiddenFill xmlns:a14="http://schemas.microsoft.com/office/drawing/2010/main">
                    <a:solidFill>
                      <a:srgbClr val="FFFFFF"/>
                    </a:solidFill>
                  </a14:hiddenFill>
                </a:ext>
              </a:extLst>
            </p:spPr>
          </p:pic>
          <p:pic>
            <p:nvPicPr>
              <p:cNvPr id="42" name="Picture 13" descr="http://cdn2.tekrevue.com/wp-content/uploads/2014/09/iphone6plus-reachability-hom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701705" y="1110558"/>
                <a:ext cx="121286" cy="116862"/>
              </a:xfrm>
              <a:prstGeom prst="round2SameRect">
                <a:avLst>
                  <a:gd name="adj1" fmla="val 23640"/>
                  <a:gd name="adj2" fmla="val 0"/>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5144562" y="1127986"/>
                <a:ext cx="562502" cy="78885"/>
              </a:xfrm>
              <a:prstGeom prst="rect">
                <a:avLst/>
              </a:prstGeom>
              <a:solidFill>
                <a:srgbClr val="20202C"/>
              </a:solidFill>
            </p:spPr>
            <p:txBody>
              <a:bodyPr wrap="none" lIns="9325" tIns="0" rIns="0" bIns="0" anchor="ctr" anchorCtr="0">
                <a:noAutofit/>
              </a:bodyPr>
              <a:lstStyle/>
              <a:p>
                <a:r>
                  <a:rPr lang="en-US" sz="510" dirty="0"/>
                  <a:t>ReleCloud Wireless </a:t>
                </a:r>
              </a:p>
            </p:txBody>
          </p:sp>
        </p:grpSp>
      </p:grpSp>
      <p:grpSp>
        <p:nvGrpSpPr>
          <p:cNvPr id="6" name="Group 5"/>
          <p:cNvGrpSpPr/>
          <p:nvPr/>
        </p:nvGrpSpPr>
        <p:grpSpPr>
          <a:xfrm>
            <a:off x="4830003" y="3809039"/>
            <a:ext cx="2670510" cy="2450811"/>
            <a:chOff x="4734669" y="3295358"/>
            <a:chExt cx="2618756" cy="2403315"/>
          </a:xfrm>
        </p:grpSpPr>
        <p:pic>
          <p:nvPicPr>
            <p:cNvPr id="50" name="Picture 7" descr="C:\Users\Sarah\Desktop\1393_Mobile Engagement_Jessica\Art\iPhone6_blac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34669" y="3295358"/>
              <a:ext cx="2618756" cy="23969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48182" y="4130997"/>
              <a:ext cx="2191730" cy="156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Rounded Rectangle 51"/>
            <p:cNvSpPr/>
            <p:nvPr/>
          </p:nvSpPr>
          <p:spPr bwMode="auto">
            <a:xfrm>
              <a:off x="5085712" y="4250224"/>
              <a:ext cx="1916671" cy="1317893"/>
            </a:xfrm>
            <a:prstGeom prst="roundRect">
              <a:avLst>
                <a:gd name="adj" fmla="val 0"/>
              </a:avLst>
            </a:prstGeom>
            <a:solidFill>
              <a:schemeClr val="accent4">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4902083" y="3933210"/>
              <a:ext cx="2283929" cy="146193"/>
              <a:chOff x="4902629" y="1101875"/>
              <a:chExt cx="2283929" cy="146193"/>
            </a:xfrm>
          </p:grpSpPr>
          <p:pic>
            <p:nvPicPr>
              <p:cNvPr id="68" name="Picture 13" descr="http://cdn2.tekrevue.com/wp-content/uploads/2014/09/iphone6plus-reachability-hom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902629" y="1101875"/>
                <a:ext cx="2283929" cy="146193"/>
              </a:xfrm>
              <a:prstGeom prst="round2SameRect">
                <a:avLst>
                  <a:gd name="adj1" fmla="val 18263"/>
                  <a:gd name="adj2" fmla="val 0"/>
                </a:avLst>
              </a:prstGeom>
              <a:noFill/>
              <a:extLst>
                <a:ext uri="{909E8E84-426E-40DD-AFC4-6F175D3DCCD1}">
                  <a14:hiddenFill xmlns:a14="http://schemas.microsoft.com/office/drawing/2010/main">
                    <a:solidFill>
                      <a:srgbClr val="FFFFFF"/>
                    </a:solidFill>
                  </a14:hiddenFill>
                </a:ext>
              </a:extLst>
            </p:spPr>
          </p:pic>
          <p:pic>
            <p:nvPicPr>
              <p:cNvPr id="71" name="Picture 13" descr="http://cdn2.tekrevue.com/wp-content/uploads/2014/09/iphone6plus-reachability-hom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701705" y="1110558"/>
                <a:ext cx="121286" cy="116862"/>
              </a:xfrm>
              <a:prstGeom prst="round2SameRect">
                <a:avLst>
                  <a:gd name="adj1" fmla="val 23640"/>
                  <a:gd name="adj2" fmla="val 0"/>
                </a:avLst>
              </a:prstGeom>
              <a:noFill/>
              <a:extLst>
                <a:ext uri="{909E8E84-426E-40DD-AFC4-6F175D3DCCD1}">
                  <a14:hiddenFill xmlns:a14="http://schemas.microsoft.com/office/drawing/2010/main">
                    <a:solidFill>
                      <a:srgbClr val="FFFFFF"/>
                    </a:solidFill>
                  </a14:hiddenFill>
                </a:ext>
              </a:extLst>
            </p:spPr>
          </p:pic>
          <p:sp>
            <p:nvSpPr>
              <p:cNvPr id="72" name="Rectangle 71"/>
              <p:cNvSpPr/>
              <p:nvPr/>
            </p:nvSpPr>
            <p:spPr>
              <a:xfrm>
                <a:off x="5144562" y="1127986"/>
                <a:ext cx="562502" cy="78885"/>
              </a:xfrm>
              <a:prstGeom prst="rect">
                <a:avLst/>
              </a:prstGeom>
              <a:solidFill>
                <a:srgbClr val="20202C"/>
              </a:solidFill>
            </p:spPr>
            <p:txBody>
              <a:bodyPr wrap="none" lIns="9325" tIns="0" rIns="0" bIns="0" anchor="ctr" anchorCtr="0">
                <a:noAutofit/>
              </a:bodyPr>
              <a:lstStyle/>
              <a:p>
                <a:r>
                  <a:rPr lang="en-US" sz="510" dirty="0"/>
                  <a:t>ReleCloud Wireless </a:t>
                </a:r>
              </a:p>
            </p:txBody>
          </p:sp>
        </p:grpSp>
        <p:grpSp>
          <p:nvGrpSpPr>
            <p:cNvPr id="21505" name="Group 21504"/>
            <p:cNvGrpSpPr/>
            <p:nvPr/>
          </p:nvGrpSpPr>
          <p:grpSpPr>
            <a:xfrm>
              <a:off x="5843610" y="4427464"/>
              <a:ext cx="400874" cy="400548"/>
              <a:chOff x="5846966" y="4482548"/>
              <a:chExt cx="400874" cy="400548"/>
            </a:xfrm>
          </p:grpSpPr>
          <p:grpSp>
            <p:nvGrpSpPr>
              <p:cNvPr id="66" name="Group 65"/>
              <p:cNvGrpSpPr/>
              <p:nvPr/>
            </p:nvGrpSpPr>
            <p:grpSpPr>
              <a:xfrm>
                <a:off x="5846966" y="4482548"/>
                <a:ext cx="400874" cy="400548"/>
                <a:chOff x="-3879850" y="4725988"/>
                <a:chExt cx="1955800" cy="1954212"/>
              </a:xfrm>
              <a:solidFill>
                <a:schemeClr val="tx1"/>
              </a:solidFill>
            </p:grpSpPr>
            <p:sp>
              <p:nvSpPr>
                <p:cNvPr id="67" name="Freeform 8"/>
                <p:cNvSpPr>
                  <a:spLocks noEditPoints="1"/>
                </p:cNvSpPr>
                <p:nvPr/>
              </p:nvSpPr>
              <p:spPr bwMode="auto">
                <a:xfrm>
                  <a:off x="-3879850" y="4725988"/>
                  <a:ext cx="1955800" cy="1954212"/>
                </a:xfrm>
                <a:custGeom>
                  <a:avLst/>
                  <a:gdLst>
                    <a:gd name="T0" fmla="*/ 1547 w 3696"/>
                    <a:gd name="T1" fmla="*/ 384 h 3693"/>
                    <a:gd name="T2" fmla="*/ 1178 w 3696"/>
                    <a:gd name="T3" fmla="*/ 511 h 3693"/>
                    <a:gd name="T4" fmla="*/ 860 w 3696"/>
                    <a:gd name="T5" fmla="*/ 726 h 3693"/>
                    <a:gd name="T6" fmla="*/ 608 w 3696"/>
                    <a:gd name="T7" fmla="*/ 1014 h 3693"/>
                    <a:gd name="T8" fmla="*/ 436 w 3696"/>
                    <a:gd name="T9" fmla="*/ 1359 h 3693"/>
                    <a:gd name="T10" fmla="*/ 356 w 3696"/>
                    <a:gd name="T11" fmla="*/ 1747 h 3693"/>
                    <a:gd name="T12" fmla="*/ 384 w 3696"/>
                    <a:gd name="T13" fmla="*/ 2149 h 3693"/>
                    <a:gd name="T14" fmla="*/ 512 w 3696"/>
                    <a:gd name="T15" fmla="*/ 2515 h 3693"/>
                    <a:gd name="T16" fmla="*/ 727 w 3696"/>
                    <a:gd name="T17" fmla="*/ 2832 h 3693"/>
                    <a:gd name="T18" fmla="*/ 1012 w 3696"/>
                    <a:gd name="T19" fmla="*/ 3084 h 3693"/>
                    <a:gd name="T20" fmla="*/ 1355 w 3696"/>
                    <a:gd name="T21" fmla="*/ 3258 h 3693"/>
                    <a:gd name="T22" fmla="*/ 1740 w 3696"/>
                    <a:gd name="T23" fmla="*/ 3336 h 3693"/>
                    <a:gd name="T24" fmla="*/ 2146 w 3696"/>
                    <a:gd name="T25" fmla="*/ 3309 h 3693"/>
                    <a:gd name="T26" fmla="*/ 2517 w 3696"/>
                    <a:gd name="T27" fmla="*/ 3182 h 3693"/>
                    <a:gd name="T28" fmla="*/ 2836 w 3696"/>
                    <a:gd name="T29" fmla="*/ 2967 h 3693"/>
                    <a:gd name="T30" fmla="*/ 3088 w 3696"/>
                    <a:gd name="T31" fmla="*/ 2679 h 3693"/>
                    <a:gd name="T32" fmla="*/ 3260 w 3696"/>
                    <a:gd name="T33" fmla="*/ 2332 h 3693"/>
                    <a:gd name="T34" fmla="*/ 3339 w 3696"/>
                    <a:gd name="T35" fmla="*/ 1942 h 3693"/>
                    <a:gd name="T36" fmla="*/ 3312 w 3696"/>
                    <a:gd name="T37" fmla="*/ 1540 h 3693"/>
                    <a:gd name="T38" fmla="*/ 3183 w 3696"/>
                    <a:gd name="T39" fmla="*/ 1174 h 3693"/>
                    <a:gd name="T40" fmla="*/ 2968 w 3696"/>
                    <a:gd name="T41" fmla="*/ 858 h 3693"/>
                    <a:gd name="T42" fmla="*/ 2680 w 3696"/>
                    <a:gd name="T43" fmla="*/ 607 h 3693"/>
                    <a:gd name="T44" fmla="*/ 2336 w 3696"/>
                    <a:gd name="T45" fmla="*/ 435 h 3693"/>
                    <a:gd name="T46" fmla="*/ 1950 w 3696"/>
                    <a:gd name="T47" fmla="*/ 356 h 3693"/>
                    <a:gd name="T48" fmla="*/ 2015 w 3696"/>
                    <a:gd name="T49" fmla="*/ 8 h 3693"/>
                    <a:gd name="T50" fmla="*/ 2380 w 3696"/>
                    <a:gd name="T51" fmla="*/ 79 h 3693"/>
                    <a:gd name="T52" fmla="*/ 2741 w 3696"/>
                    <a:gd name="T53" fmla="*/ 229 h 3693"/>
                    <a:gd name="T54" fmla="*/ 3063 w 3696"/>
                    <a:gd name="T55" fmla="*/ 459 h 3693"/>
                    <a:gd name="T56" fmla="*/ 3358 w 3696"/>
                    <a:gd name="T57" fmla="*/ 783 h 3693"/>
                    <a:gd name="T58" fmla="*/ 3562 w 3696"/>
                    <a:gd name="T59" fmla="*/ 1158 h 3693"/>
                    <a:gd name="T60" fmla="*/ 3675 w 3696"/>
                    <a:gd name="T61" fmla="*/ 1582 h 3693"/>
                    <a:gd name="T62" fmla="*/ 3692 w 3696"/>
                    <a:gd name="T63" fmla="*/ 1957 h 3693"/>
                    <a:gd name="T64" fmla="*/ 3648 w 3696"/>
                    <a:gd name="T65" fmla="*/ 2264 h 3693"/>
                    <a:gd name="T66" fmla="*/ 3522 w 3696"/>
                    <a:gd name="T67" fmla="*/ 2625 h 3693"/>
                    <a:gd name="T68" fmla="*/ 3308 w 3696"/>
                    <a:gd name="T69" fmla="*/ 2971 h 3693"/>
                    <a:gd name="T70" fmla="*/ 3030 w 3696"/>
                    <a:gd name="T71" fmla="*/ 3266 h 3693"/>
                    <a:gd name="T72" fmla="*/ 2700 w 3696"/>
                    <a:gd name="T73" fmla="*/ 3485 h 3693"/>
                    <a:gd name="T74" fmla="*/ 2322 w 3696"/>
                    <a:gd name="T75" fmla="*/ 3628 h 3693"/>
                    <a:gd name="T76" fmla="*/ 1942 w 3696"/>
                    <a:gd name="T77" fmla="*/ 3693 h 3693"/>
                    <a:gd name="T78" fmla="*/ 1456 w 3696"/>
                    <a:gd name="T79" fmla="*/ 3649 h 3693"/>
                    <a:gd name="T80" fmla="*/ 1052 w 3696"/>
                    <a:gd name="T81" fmla="*/ 3513 h 3693"/>
                    <a:gd name="T82" fmla="*/ 688 w 3696"/>
                    <a:gd name="T83" fmla="*/ 3280 h 3693"/>
                    <a:gd name="T84" fmla="*/ 386 w 3696"/>
                    <a:gd name="T85" fmla="*/ 2976 h 3693"/>
                    <a:gd name="T86" fmla="*/ 171 w 3696"/>
                    <a:gd name="T87" fmla="*/ 2622 h 3693"/>
                    <a:gd name="T88" fmla="*/ 40 w 3696"/>
                    <a:gd name="T89" fmla="*/ 2219 h 3693"/>
                    <a:gd name="T90" fmla="*/ 0 w 3696"/>
                    <a:gd name="T91" fmla="*/ 1752 h 3693"/>
                    <a:gd name="T92" fmla="*/ 30 w 3696"/>
                    <a:gd name="T93" fmla="*/ 1517 h 3693"/>
                    <a:gd name="T94" fmla="*/ 141 w 3696"/>
                    <a:gd name="T95" fmla="*/ 1139 h 3693"/>
                    <a:gd name="T96" fmla="*/ 335 w 3696"/>
                    <a:gd name="T97" fmla="*/ 790 h 3693"/>
                    <a:gd name="T98" fmla="*/ 625 w 3696"/>
                    <a:gd name="T99" fmla="*/ 463 h 3693"/>
                    <a:gd name="T100" fmla="*/ 969 w 3696"/>
                    <a:gd name="T101" fmla="*/ 223 h 3693"/>
                    <a:gd name="T102" fmla="*/ 1365 w 3696"/>
                    <a:gd name="T103" fmla="*/ 67 h 3693"/>
                    <a:gd name="T104" fmla="*/ 1754 w 3696"/>
                    <a:gd name="T105"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96" h="3693">
                      <a:moveTo>
                        <a:pt x="1848" y="353"/>
                      </a:moveTo>
                      <a:lnTo>
                        <a:pt x="1746" y="357"/>
                      </a:lnTo>
                      <a:lnTo>
                        <a:pt x="1645" y="367"/>
                      </a:lnTo>
                      <a:lnTo>
                        <a:pt x="1547" y="384"/>
                      </a:lnTo>
                      <a:lnTo>
                        <a:pt x="1450" y="407"/>
                      </a:lnTo>
                      <a:lnTo>
                        <a:pt x="1356" y="436"/>
                      </a:lnTo>
                      <a:lnTo>
                        <a:pt x="1266" y="471"/>
                      </a:lnTo>
                      <a:lnTo>
                        <a:pt x="1178" y="511"/>
                      </a:lnTo>
                      <a:lnTo>
                        <a:pt x="1093" y="558"/>
                      </a:lnTo>
                      <a:lnTo>
                        <a:pt x="1011" y="610"/>
                      </a:lnTo>
                      <a:lnTo>
                        <a:pt x="934" y="666"/>
                      </a:lnTo>
                      <a:lnTo>
                        <a:pt x="860" y="726"/>
                      </a:lnTo>
                      <a:lnTo>
                        <a:pt x="791" y="792"/>
                      </a:lnTo>
                      <a:lnTo>
                        <a:pt x="725" y="862"/>
                      </a:lnTo>
                      <a:lnTo>
                        <a:pt x="664" y="936"/>
                      </a:lnTo>
                      <a:lnTo>
                        <a:pt x="608" y="1014"/>
                      </a:lnTo>
                      <a:lnTo>
                        <a:pt x="557" y="1094"/>
                      </a:lnTo>
                      <a:lnTo>
                        <a:pt x="511" y="1180"/>
                      </a:lnTo>
                      <a:lnTo>
                        <a:pt x="470" y="1268"/>
                      </a:lnTo>
                      <a:lnTo>
                        <a:pt x="436" y="1359"/>
                      </a:lnTo>
                      <a:lnTo>
                        <a:pt x="407" y="1451"/>
                      </a:lnTo>
                      <a:lnTo>
                        <a:pt x="383" y="1548"/>
                      </a:lnTo>
                      <a:lnTo>
                        <a:pt x="366" y="1646"/>
                      </a:lnTo>
                      <a:lnTo>
                        <a:pt x="356" y="1747"/>
                      </a:lnTo>
                      <a:lnTo>
                        <a:pt x="353" y="1849"/>
                      </a:lnTo>
                      <a:lnTo>
                        <a:pt x="357" y="1951"/>
                      </a:lnTo>
                      <a:lnTo>
                        <a:pt x="367" y="2050"/>
                      </a:lnTo>
                      <a:lnTo>
                        <a:pt x="384" y="2149"/>
                      </a:lnTo>
                      <a:lnTo>
                        <a:pt x="407" y="2244"/>
                      </a:lnTo>
                      <a:lnTo>
                        <a:pt x="437" y="2337"/>
                      </a:lnTo>
                      <a:lnTo>
                        <a:pt x="472" y="2427"/>
                      </a:lnTo>
                      <a:lnTo>
                        <a:pt x="512" y="2515"/>
                      </a:lnTo>
                      <a:lnTo>
                        <a:pt x="558" y="2600"/>
                      </a:lnTo>
                      <a:lnTo>
                        <a:pt x="609" y="2680"/>
                      </a:lnTo>
                      <a:lnTo>
                        <a:pt x="665" y="2759"/>
                      </a:lnTo>
                      <a:lnTo>
                        <a:pt x="727" y="2832"/>
                      </a:lnTo>
                      <a:lnTo>
                        <a:pt x="792" y="2902"/>
                      </a:lnTo>
                      <a:lnTo>
                        <a:pt x="861" y="2967"/>
                      </a:lnTo>
                      <a:lnTo>
                        <a:pt x="935" y="3028"/>
                      </a:lnTo>
                      <a:lnTo>
                        <a:pt x="1012" y="3084"/>
                      </a:lnTo>
                      <a:lnTo>
                        <a:pt x="1093" y="3136"/>
                      </a:lnTo>
                      <a:lnTo>
                        <a:pt x="1177" y="3182"/>
                      </a:lnTo>
                      <a:lnTo>
                        <a:pt x="1266" y="3222"/>
                      </a:lnTo>
                      <a:lnTo>
                        <a:pt x="1355" y="3258"/>
                      </a:lnTo>
                      <a:lnTo>
                        <a:pt x="1448" y="3287"/>
                      </a:lnTo>
                      <a:lnTo>
                        <a:pt x="1543" y="3309"/>
                      </a:lnTo>
                      <a:lnTo>
                        <a:pt x="1642" y="3326"/>
                      </a:lnTo>
                      <a:lnTo>
                        <a:pt x="1740" y="3336"/>
                      </a:lnTo>
                      <a:lnTo>
                        <a:pt x="1842" y="3339"/>
                      </a:lnTo>
                      <a:lnTo>
                        <a:pt x="1945" y="3336"/>
                      </a:lnTo>
                      <a:lnTo>
                        <a:pt x="2046" y="3326"/>
                      </a:lnTo>
                      <a:lnTo>
                        <a:pt x="2146" y="3309"/>
                      </a:lnTo>
                      <a:lnTo>
                        <a:pt x="2242" y="3287"/>
                      </a:lnTo>
                      <a:lnTo>
                        <a:pt x="2336" y="3258"/>
                      </a:lnTo>
                      <a:lnTo>
                        <a:pt x="2428" y="3222"/>
                      </a:lnTo>
                      <a:lnTo>
                        <a:pt x="2517" y="3182"/>
                      </a:lnTo>
                      <a:lnTo>
                        <a:pt x="2602" y="3136"/>
                      </a:lnTo>
                      <a:lnTo>
                        <a:pt x="2684" y="3084"/>
                      </a:lnTo>
                      <a:lnTo>
                        <a:pt x="2761" y="3027"/>
                      </a:lnTo>
                      <a:lnTo>
                        <a:pt x="2836" y="2967"/>
                      </a:lnTo>
                      <a:lnTo>
                        <a:pt x="2905" y="2901"/>
                      </a:lnTo>
                      <a:lnTo>
                        <a:pt x="2971" y="2831"/>
                      </a:lnTo>
                      <a:lnTo>
                        <a:pt x="3032" y="2757"/>
                      </a:lnTo>
                      <a:lnTo>
                        <a:pt x="3088" y="2679"/>
                      </a:lnTo>
                      <a:lnTo>
                        <a:pt x="3139" y="2597"/>
                      </a:lnTo>
                      <a:lnTo>
                        <a:pt x="3185" y="2512"/>
                      </a:lnTo>
                      <a:lnTo>
                        <a:pt x="3226" y="2424"/>
                      </a:lnTo>
                      <a:lnTo>
                        <a:pt x="3260" y="2332"/>
                      </a:lnTo>
                      <a:lnTo>
                        <a:pt x="3289" y="2238"/>
                      </a:lnTo>
                      <a:lnTo>
                        <a:pt x="3313" y="2142"/>
                      </a:lnTo>
                      <a:lnTo>
                        <a:pt x="3330" y="2042"/>
                      </a:lnTo>
                      <a:lnTo>
                        <a:pt x="3339" y="1942"/>
                      </a:lnTo>
                      <a:lnTo>
                        <a:pt x="3342" y="1839"/>
                      </a:lnTo>
                      <a:lnTo>
                        <a:pt x="3339" y="1737"/>
                      </a:lnTo>
                      <a:lnTo>
                        <a:pt x="3329" y="1637"/>
                      </a:lnTo>
                      <a:lnTo>
                        <a:pt x="3312" y="1540"/>
                      </a:lnTo>
                      <a:lnTo>
                        <a:pt x="3288" y="1445"/>
                      </a:lnTo>
                      <a:lnTo>
                        <a:pt x="3259" y="1352"/>
                      </a:lnTo>
                      <a:lnTo>
                        <a:pt x="3223" y="1261"/>
                      </a:lnTo>
                      <a:lnTo>
                        <a:pt x="3183" y="1174"/>
                      </a:lnTo>
                      <a:lnTo>
                        <a:pt x="3136" y="1090"/>
                      </a:lnTo>
                      <a:lnTo>
                        <a:pt x="3084" y="1009"/>
                      </a:lnTo>
                      <a:lnTo>
                        <a:pt x="3028" y="932"/>
                      </a:lnTo>
                      <a:lnTo>
                        <a:pt x="2968" y="858"/>
                      </a:lnTo>
                      <a:lnTo>
                        <a:pt x="2902" y="789"/>
                      </a:lnTo>
                      <a:lnTo>
                        <a:pt x="2832" y="724"/>
                      </a:lnTo>
                      <a:lnTo>
                        <a:pt x="2759" y="664"/>
                      </a:lnTo>
                      <a:lnTo>
                        <a:pt x="2680" y="607"/>
                      </a:lnTo>
                      <a:lnTo>
                        <a:pt x="2600" y="556"/>
                      </a:lnTo>
                      <a:lnTo>
                        <a:pt x="2514" y="510"/>
                      </a:lnTo>
                      <a:lnTo>
                        <a:pt x="2427" y="470"/>
                      </a:lnTo>
                      <a:lnTo>
                        <a:pt x="2336" y="435"/>
                      </a:lnTo>
                      <a:lnTo>
                        <a:pt x="2243" y="406"/>
                      </a:lnTo>
                      <a:lnTo>
                        <a:pt x="2147" y="383"/>
                      </a:lnTo>
                      <a:lnTo>
                        <a:pt x="2050" y="366"/>
                      </a:lnTo>
                      <a:lnTo>
                        <a:pt x="1950" y="356"/>
                      </a:lnTo>
                      <a:lnTo>
                        <a:pt x="1848" y="353"/>
                      </a:lnTo>
                      <a:close/>
                      <a:moveTo>
                        <a:pt x="1754" y="0"/>
                      </a:moveTo>
                      <a:lnTo>
                        <a:pt x="1942" y="0"/>
                      </a:lnTo>
                      <a:lnTo>
                        <a:pt x="2015" y="8"/>
                      </a:lnTo>
                      <a:lnTo>
                        <a:pt x="2088" y="17"/>
                      </a:lnTo>
                      <a:lnTo>
                        <a:pt x="2187" y="32"/>
                      </a:lnTo>
                      <a:lnTo>
                        <a:pt x="2285" y="54"/>
                      </a:lnTo>
                      <a:lnTo>
                        <a:pt x="2380" y="79"/>
                      </a:lnTo>
                      <a:lnTo>
                        <a:pt x="2474" y="110"/>
                      </a:lnTo>
                      <a:lnTo>
                        <a:pt x="2565" y="145"/>
                      </a:lnTo>
                      <a:lnTo>
                        <a:pt x="2653" y="185"/>
                      </a:lnTo>
                      <a:lnTo>
                        <a:pt x="2741" y="229"/>
                      </a:lnTo>
                      <a:lnTo>
                        <a:pt x="2825" y="280"/>
                      </a:lnTo>
                      <a:lnTo>
                        <a:pt x="2906" y="335"/>
                      </a:lnTo>
                      <a:lnTo>
                        <a:pt x="2986" y="394"/>
                      </a:lnTo>
                      <a:lnTo>
                        <a:pt x="3063" y="459"/>
                      </a:lnTo>
                      <a:lnTo>
                        <a:pt x="3146" y="535"/>
                      </a:lnTo>
                      <a:lnTo>
                        <a:pt x="3222" y="616"/>
                      </a:lnTo>
                      <a:lnTo>
                        <a:pt x="3293" y="697"/>
                      </a:lnTo>
                      <a:lnTo>
                        <a:pt x="3358" y="783"/>
                      </a:lnTo>
                      <a:lnTo>
                        <a:pt x="3417" y="873"/>
                      </a:lnTo>
                      <a:lnTo>
                        <a:pt x="3471" y="965"/>
                      </a:lnTo>
                      <a:lnTo>
                        <a:pt x="3519" y="1060"/>
                      </a:lnTo>
                      <a:lnTo>
                        <a:pt x="3562" y="1158"/>
                      </a:lnTo>
                      <a:lnTo>
                        <a:pt x="3599" y="1259"/>
                      </a:lnTo>
                      <a:lnTo>
                        <a:pt x="3630" y="1364"/>
                      </a:lnTo>
                      <a:lnTo>
                        <a:pt x="3655" y="1472"/>
                      </a:lnTo>
                      <a:lnTo>
                        <a:pt x="3675" y="1582"/>
                      </a:lnTo>
                      <a:lnTo>
                        <a:pt x="3686" y="1667"/>
                      </a:lnTo>
                      <a:lnTo>
                        <a:pt x="3696" y="1752"/>
                      </a:lnTo>
                      <a:lnTo>
                        <a:pt x="3696" y="1941"/>
                      </a:lnTo>
                      <a:lnTo>
                        <a:pt x="3692" y="1957"/>
                      </a:lnTo>
                      <a:lnTo>
                        <a:pt x="3689" y="1975"/>
                      </a:lnTo>
                      <a:lnTo>
                        <a:pt x="3680" y="2073"/>
                      </a:lnTo>
                      <a:lnTo>
                        <a:pt x="3667" y="2169"/>
                      </a:lnTo>
                      <a:lnTo>
                        <a:pt x="3648" y="2264"/>
                      </a:lnTo>
                      <a:lnTo>
                        <a:pt x="3624" y="2357"/>
                      </a:lnTo>
                      <a:lnTo>
                        <a:pt x="3595" y="2449"/>
                      </a:lnTo>
                      <a:lnTo>
                        <a:pt x="3562" y="2538"/>
                      </a:lnTo>
                      <a:lnTo>
                        <a:pt x="3522" y="2625"/>
                      </a:lnTo>
                      <a:lnTo>
                        <a:pt x="3479" y="2713"/>
                      </a:lnTo>
                      <a:lnTo>
                        <a:pt x="3429" y="2797"/>
                      </a:lnTo>
                      <a:lnTo>
                        <a:pt x="3371" y="2886"/>
                      </a:lnTo>
                      <a:lnTo>
                        <a:pt x="3308" y="2971"/>
                      </a:lnTo>
                      <a:lnTo>
                        <a:pt x="3244" y="3052"/>
                      </a:lnTo>
                      <a:lnTo>
                        <a:pt x="3175" y="3128"/>
                      </a:lnTo>
                      <a:lnTo>
                        <a:pt x="3105" y="3199"/>
                      </a:lnTo>
                      <a:lnTo>
                        <a:pt x="3030" y="3266"/>
                      </a:lnTo>
                      <a:lnTo>
                        <a:pt x="2952" y="3327"/>
                      </a:lnTo>
                      <a:lnTo>
                        <a:pt x="2872" y="3384"/>
                      </a:lnTo>
                      <a:lnTo>
                        <a:pt x="2788" y="3437"/>
                      </a:lnTo>
                      <a:lnTo>
                        <a:pt x="2700" y="3485"/>
                      </a:lnTo>
                      <a:lnTo>
                        <a:pt x="2611" y="3527"/>
                      </a:lnTo>
                      <a:lnTo>
                        <a:pt x="2517" y="3565"/>
                      </a:lnTo>
                      <a:lnTo>
                        <a:pt x="2420" y="3599"/>
                      </a:lnTo>
                      <a:lnTo>
                        <a:pt x="2322" y="3628"/>
                      </a:lnTo>
                      <a:lnTo>
                        <a:pt x="2219" y="3653"/>
                      </a:lnTo>
                      <a:lnTo>
                        <a:pt x="2112" y="3672"/>
                      </a:lnTo>
                      <a:lnTo>
                        <a:pt x="2027" y="3683"/>
                      </a:lnTo>
                      <a:lnTo>
                        <a:pt x="1942" y="3693"/>
                      </a:lnTo>
                      <a:lnTo>
                        <a:pt x="1754" y="3693"/>
                      </a:lnTo>
                      <a:lnTo>
                        <a:pt x="1672" y="3684"/>
                      </a:lnTo>
                      <a:lnTo>
                        <a:pt x="1564" y="3669"/>
                      </a:lnTo>
                      <a:lnTo>
                        <a:pt x="1456" y="3649"/>
                      </a:lnTo>
                      <a:lnTo>
                        <a:pt x="1352" y="3624"/>
                      </a:lnTo>
                      <a:lnTo>
                        <a:pt x="1249" y="3592"/>
                      </a:lnTo>
                      <a:lnTo>
                        <a:pt x="1149" y="3555"/>
                      </a:lnTo>
                      <a:lnTo>
                        <a:pt x="1052" y="3513"/>
                      </a:lnTo>
                      <a:lnTo>
                        <a:pt x="958" y="3464"/>
                      </a:lnTo>
                      <a:lnTo>
                        <a:pt x="865" y="3409"/>
                      </a:lnTo>
                      <a:lnTo>
                        <a:pt x="775" y="3347"/>
                      </a:lnTo>
                      <a:lnTo>
                        <a:pt x="688" y="3280"/>
                      </a:lnTo>
                      <a:lnTo>
                        <a:pt x="605" y="3208"/>
                      </a:lnTo>
                      <a:lnTo>
                        <a:pt x="526" y="3133"/>
                      </a:lnTo>
                      <a:lnTo>
                        <a:pt x="454" y="3056"/>
                      </a:lnTo>
                      <a:lnTo>
                        <a:pt x="386" y="2976"/>
                      </a:lnTo>
                      <a:lnTo>
                        <a:pt x="325" y="2892"/>
                      </a:lnTo>
                      <a:lnTo>
                        <a:pt x="269" y="2804"/>
                      </a:lnTo>
                      <a:lnTo>
                        <a:pt x="217" y="2715"/>
                      </a:lnTo>
                      <a:lnTo>
                        <a:pt x="171" y="2622"/>
                      </a:lnTo>
                      <a:lnTo>
                        <a:pt x="130" y="2526"/>
                      </a:lnTo>
                      <a:lnTo>
                        <a:pt x="95" y="2426"/>
                      </a:lnTo>
                      <a:lnTo>
                        <a:pt x="65" y="2324"/>
                      </a:lnTo>
                      <a:lnTo>
                        <a:pt x="40" y="2219"/>
                      </a:lnTo>
                      <a:lnTo>
                        <a:pt x="21" y="2111"/>
                      </a:lnTo>
                      <a:lnTo>
                        <a:pt x="10" y="2026"/>
                      </a:lnTo>
                      <a:lnTo>
                        <a:pt x="0" y="1941"/>
                      </a:lnTo>
                      <a:lnTo>
                        <a:pt x="0" y="1752"/>
                      </a:lnTo>
                      <a:lnTo>
                        <a:pt x="4" y="1736"/>
                      </a:lnTo>
                      <a:lnTo>
                        <a:pt x="7" y="1718"/>
                      </a:lnTo>
                      <a:lnTo>
                        <a:pt x="16" y="1617"/>
                      </a:lnTo>
                      <a:lnTo>
                        <a:pt x="30" y="1517"/>
                      </a:lnTo>
                      <a:lnTo>
                        <a:pt x="50" y="1420"/>
                      </a:lnTo>
                      <a:lnTo>
                        <a:pt x="75" y="1325"/>
                      </a:lnTo>
                      <a:lnTo>
                        <a:pt x="105" y="1231"/>
                      </a:lnTo>
                      <a:lnTo>
                        <a:pt x="141" y="1139"/>
                      </a:lnTo>
                      <a:lnTo>
                        <a:pt x="181" y="1049"/>
                      </a:lnTo>
                      <a:lnTo>
                        <a:pt x="227" y="960"/>
                      </a:lnTo>
                      <a:lnTo>
                        <a:pt x="278" y="875"/>
                      </a:lnTo>
                      <a:lnTo>
                        <a:pt x="335" y="790"/>
                      </a:lnTo>
                      <a:lnTo>
                        <a:pt x="402" y="701"/>
                      </a:lnTo>
                      <a:lnTo>
                        <a:pt x="474" y="617"/>
                      </a:lnTo>
                      <a:lnTo>
                        <a:pt x="548" y="537"/>
                      </a:lnTo>
                      <a:lnTo>
                        <a:pt x="625" y="463"/>
                      </a:lnTo>
                      <a:lnTo>
                        <a:pt x="706" y="395"/>
                      </a:lnTo>
                      <a:lnTo>
                        <a:pt x="790" y="332"/>
                      </a:lnTo>
                      <a:lnTo>
                        <a:pt x="878" y="274"/>
                      </a:lnTo>
                      <a:lnTo>
                        <a:pt x="969" y="223"/>
                      </a:lnTo>
                      <a:lnTo>
                        <a:pt x="1063" y="176"/>
                      </a:lnTo>
                      <a:lnTo>
                        <a:pt x="1160" y="133"/>
                      </a:lnTo>
                      <a:lnTo>
                        <a:pt x="1261" y="97"/>
                      </a:lnTo>
                      <a:lnTo>
                        <a:pt x="1365" y="67"/>
                      </a:lnTo>
                      <a:lnTo>
                        <a:pt x="1473" y="41"/>
                      </a:lnTo>
                      <a:lnTo>
                        <a:pt x="1584" y="21"/>
                      </a:lnTo>
                      <a:lnTo>
                        <a:pt x="1669" y="10"/>
                      </a:lnTo>
                      <a:lnTo>
                        <a:pt x="1754"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69" name="Freeform 10"/>
                <p:cNvSpPr>
                  <a:spLocks/>
                </p:cNvSpPr>
                <p:nvPr/>
              </p:nvSpPr>
              <p:spPr bwMode="auto">
                <a:xfrm>
                  <a:off x="-2828925" y="5178425"/>
                  <a:ext cx="230188" cy="371475"/>
                </a:xfrm>
                <a:custGeom>
                  <a:avLst/>
                  <a:gdLst>
                    <a:gd name="T0" fmla="*/ 189 w 434"/>
                    <a:gd name="T1" fmla="*/ 0 h 702"/>
                    <a:gd name="T2" fmla="*/ 216 w 434"/>
                    <a:gd name="T3" fmla="*/ 4 h 702"/>
                    <a:gd name="T4" fmla="*/ 243 w 434"/>
                    <a:gd name="T5" fmla="*/ 14 h 702"/>
                    <a:gd name="T6" fmla="*/ 271 w 434"/>
                    <a:gd name="T7" fmla="*/ 30 h 702"/>
                    <a:gd name="T8" fmla="*/ 298 w 434"/>
                    <a:gd name="T9" fmla="*/ 51 h 702"/>
                    <a:gd name="T10" fmla="*/ 326 w 434"/>
                    <a:gd name="T11" fmla="*/ 82 h 702"/>
                    <a:gd name="T12" fmla="*/ 350 w 434"/>
                    <a:gd name="T13" fmla="*/ 114 h 702"/>
                    <a:gd name="T14" fmla="*/ 371 w 434"/>
                    <a:gd name="T15" fmla="*/ 149 h 702"/>
                    <a:gd name="T16" fmla="*/ 389 w 434"/>
                    <a:gd name="T17" fmla="*/ 185 h 702"/>
                    <a:gd name="T18" fmla="*/ 402 w 434"/>
                    <a:gd name="T19" fmla="*/ 223 h 702"/>
                    <a:gd name="T20" fmla="*/ 413 w 434"/>
                    <a:gd name="T21" fmla="*/ 262 h 702"/>
                    <a:gd name="T22" fmla="*/ 422 w 434"/>
                    <a:gd name="T23" fmla="*/ 302 h 702"/>
                    <a:gd name="T24" fmla="*/ 428 w 434"/>
                    <a:gd name="T25" fmla="*/ 337 h 702"/>
                    <a:gd name="T26" fmla="*/ 431 w 434"/>
                    <a:gd name="T27" fmla="*/ 373 h 702"/>
                    <a:gd name="T28" fmla="*/ 434 w 434"/>
                    <a:gd name="T29" fmla="*/ 408 h 702"/>
                    <a:gd name="T30" fmla="*/ 432 w 434"/>
                    <a:gd name="T31" fmla="*/ 451 h 702"/>
                    <a:gd name="T32" fmla="*/ 427 w 434"/>
                    <a:gd name="T33" fmla="*/ 492 h 702"/>
                    <a:gd name="T34" fmla="*/ 418 w 434"/>
                    <a:gd name="T35" fmla="*/ 533 h 702"/>
                    <a:gd name="T36" fmla="*/ 404 w 434"/>
                    <a:gd name="T37" fmla="*/ 572 h 702"/>
                    <a:gd name="T38" fmla="*/ 385 w 434"/>
                    <a:gd name="T39" fmla="*/ 610 h 702"/>
                    <a:gd name="T40" fmla="*/ 367 w 434"/>
                    <a:gd name="T41" fmla="*/ 639 h 702"/>
                    <a:gd name="T42" fmla="*/ 346 w 434"/>
                    <a:gd name="T43" fmla="*/ 661 h 702"/>
                    <a:gd name="T44" fmla="*/ 322 w 434"/>
                    <a:gd name="T45" fmla="*/ 680 h 702"/>
                    <a:gd name="T46" fmla="*/ 298 w 434"/>
                    <a:gd name="T47" fmla="*/ 693 h 702"/>
                    <a:gd name="T48" fmla="*/ 272 w 434"/>
                    <a:gd name="T49" fmla="*/ 699 h 702"/>
                    <a:gd name="T50" fmla="*/ 245 w 434"/>
                    <a:gd name="T51" fmla="*/ 702 h 702"/>
                    <a:gd name="T52" fmla="*/ 218 w 434"/>
                    <a:gd name="T53" fmla="*/ 697 h 702"/>
                    <a:gd name="T54" fmla="*/ 190 w 434"/>
                    <a:gd name="T55" fmla="*/ 687 h 702"/>
                    <a:gd name="T56" fmla="*/ 163 w 434"/>
                    <a:gd name="T57" fmla="*/ 671 h 702"/>
                    <a:gd name="T58" fmla="*/ 137 w 434"/>
                    <a:gd name="T59" fmla="*/ 650 h 702"/>
                    <a:gd name="T60" fmla="*/ 105 w 434"/>
                    <a:gd name="T61" fmla="*/ 618 h 702"/>
                    <a:gd name="T62" fmla="*/ 79 w 434"/>
                    <a:gd name="T63" fmla="*/ 583 h 702"/>
                    <a:gd name="T64" fmla="*/ 58 w 434"/>
                    <a:gd name="T65" fmla="*/ 546 h 702"/>
                    <a:gd name="T66" fmla="*/ 40 w 434"/>
                    <a:gd name="T67" fmla="*/ 507 h 702"/>
                    <a:gd name="T68" fmla="*/ 27 w 434"/>
                    <a:gd name="T69" fmla="*/ 465 h 702"/>
                    <a:gd name="T70" fmla="*/ 16 w 434"/>
                    <a:gd name="T71" fmla="*/ 423 h 702"/>
                    <a:gd name="T72" fmla="*/ 7 w 434"/>
                    <a:gd name="T73" fmla="*/ 379 h 702"/>
                    <a:gd name="T74" fmla="*/ 0 w 434"/>
                    <a:gd name="T75" fmla="*/ 321 h 702"/>
                    <a:gd name="T76" fmla="*/ 0 w 434"/>
                    <a:gd name="T77" fmla="*/ 263 h 702"/>
                    <a:gd name="T78" fmla="*/ 8 w 434"/>
                    <a:gd name="T79" fmla="*/ 206 h 702"/>
                    <a:gd name="T80" fmla="*/ 22 w 434"/>
                    <a:gd name="T81" fmla="*/ 149 h 702"/>
                    <a:gd name="T82" fmla="*/ 33 w 434"/>
                    <a:gd name="T83" fmla="*/ 118 h 702"/>
                    <a:gd name="T84" fmla="*/ 48 w 434"/>
                    <a:gd name="T85" fmla="*/ 89 h 702"/>
                    <a:gd name="T86" fmla="*/ 67 w 434"/>
                    <a:gd name="T87" fmla="*/ 61 h 702"/>
                    <a:gd name="T88" fmla="*/ 88 w 434"/>
                    <a:gd name="T89" fmla="*/ 38 h 702"/>
                    <a:gd name="T90" fmla="*/ 112 w 434"/>
                    <a:gd name="T91" fmla="*/ 20 h 702"/>
                    <a:gd name="T92" fmla="*/ 137 w 434"/>
                    <a:gd name="T93" fmla="*/ 8 h 702"/>
                    <a:gd name="T94" fmla="*/ 162 w 434"/>
                    <a:gd name="T95" fmla="*/ 1 h 702"/>
                    <a:gd name="T96" fmla="*/ 189 w 434"/>
                    <a:gd name="T97"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4" h="702">
                      <a:moveTo>
                        <a:pt x="189" y="0"/>
                      </a:moveTo>
                      <a:lnTo>
                        <a:pt x="216" y="4"/>
                      </a:lnTo>
                      <a:lnTo>
                        <a:pt x="243" y="14"/>
                      </a:lnTo>
                      <a:lnTo>
                        <a:pt x="271" y="30"/>
                      </a:lnTo>
                      <a:lnTo>
                        <a:pt x="298" y="51"/>
                      </a:lnTo>
                      <a:lnTo>
                        <a:pt x="326" y="82"/>
                      </a:lnTo>
                      <a:lnTo>
                        <a:pt x="350" y="114"/>
                      </a:lnTo>
                      <a:lnTo>
                        <a:pt x="371" y="149"/>
                      </a:lnTo>
                      <a:lnTo>
                        <a:pt x="389" y="185"/>
                      </a:lnTo>
                      <a:lnTo>
                        <a:pt x="402" y="223"/>
                      </a:lnTo>
                      <a:lnTo>
                        <a:pt x="413" y="262"/>
                      </a:lnTo>
                      <a:lnTo>
                        <a:pt x="422" y="302"/>
                      </a:lnTo>
                      <a:lnTo>
                        <a:pt x="428" y="337"/>
                      </a:lnTo>
                      <a:lnTo>
                        <a:pt x="431" y="373"/>
                      </a:lnTo>
                      <a:lnTo>
                        <a:pt x="434" y="408"/>
                      </a:lnTo>
                      <a:lnTo>
                        <a:pt x="432" y="451"/>
                      </a:lnTo>
                      <a:lnTo>
                        <a:pt x="427" y="492"/>
                      </a:lnTo>
                      <a:lnTo>
                        <a:pt x="418" y="533"/>
                      </a:lnTo>
                      <a:lnTo>
                        <a:pt x="404" y="572"/>
                      </a:lnTo>
                      <a:lnTo>
                        <a:pt x="385" y="610"/>
                      </a:lnTo>
                      <a:lnTo>
                        <a:pt x="367" y="639"/>
                      </a:lnTo>
                      <a:lnTo>
                        <a:pt x="346" y="661"/>
                      </a:lnTo>
                      <a:lnTo>
                        <a:pt x="322" y="680"/>
                      </a:lnTo>
                      <a:lnTo>
                        <a:pt x="298" y="693"/>
                      </a:lnTo>
                      <a:lnTo>
                        <a:pt x="272" y="699"/>
                      </a:lnTo>
                      <a:lnTo>
                        <a:pt x="245" y="702"/>
                      </a:lnTo>
                      <a:lnTo>
                        <a:pt x="218" y="697"/>
                      </a:lnTo>
                      <a:lnTo>
                        <a:pt x="190" y="687"/>
                      </a:lnTo>
                      <a:lnTo>
                        <a:pt x="163" y="671"/>
                      </a:lnTo>
                      <a:lnTo>
                        <a:pt x="137" y="650"/>
                      </a:lnTo>
                      <a:lnTo>
                        <a:pt x="105" y="618"/>
                      </a:lnTo>
                      <a:lnTo>
                        <a:pt x="79" y="583"/>
                      </a:lnTo>
                      <a:lnTo>
                        <a:pt x="58" y="546"/>
                      </a:lnTo>
                      <a:lnTo>
                        <a:pt x="40" y="507"/>
                      </a:lnTo>
                      <a:lnTo>
                        <a:pt x="27" y="465"/>
                      </a:lnTo>
                      <a:lnTo>
                        <a:pt x="16" y="423"/>
                      </a:lnTo>
                      <a:lnTo>
                        <a:pt x="7" y="379"/>
                      </a:lnTo>
                      <a:lnTo>
                        <a:pt x="0" y="321"/>
                      </a:lnTo>
                      <a:lnTo>
                        <a:pt x="0" y="263"/>
                      </a:lnTo>
                      <a:lnTo>
                        <a:pt x="8" y="206"/>
                      </a:lnTo>
                      <a:lnTo>
                        <a:pt x="22" y="149"/>
                      </a:lnTo>
                      <a:lnTo>
                        <a:pt x="33" y="118"/>
                      </a:lnTo>
                      <a:lnTo>
                        <a:pt x="48" y="89"/>
                      </a:lnTo>
                      <a:lnTo>
                        <a:pt x="67" y="61"/>
                      </a:lnTo>
                      <a:lnTo>
                        <a:pt x="88" y="38"/>
                      </a:lnTo>
                      <a:lnTo>
                        <a:pt x="112" y="20"/>
                      </a:lnTo>
                      <a:lnTo>
                        <a:pt x="137" y="8"/>
                      </a:lnTo>
                      <a:lnTo>
                        <a:pt x="162" y="1"/>
                      </a:lnTo>
                      <a:lnTo>
                        <a:pt x="189"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70" name="Freeform 11"/>
                <p:cNvSpPr>
                  <a:spLocks/>
                </p:cNvSpPr>
                <p:nvPr/>
              </p:nvSpPr>
              <p:spPr bwMode="auto">
                <a:xfrm>
                  <a:off x="-3203575" y="5176838"/>
                  <a:ext cx="228600" cy="373062"/>
                </a:xfrm>
                <a:custGeom>
                  <a:avLst/>
                  <a:gdLst>
                    <a:gd name="T0" fmla="*/ 255 w 432"/>
                    <a:gd name="T1" fmla="*/ 0 h 703"/>
                    <a:gd name="T2" fmla="*/ 284 w 432"/>
                    <a:gd name="T3" fmla="*/ 4 h 703"/>
                    <a:gd name="T4" fmla="*/ 311 w 432"/>
                    <a:gd name="T5" fmla="*/ 17 h 703"/>
                    <a:gd name="T6" fmla="*/ 338 w 432"/>
                    <a:gd name="T7" fmla="*/ 34 h 703"/>
                    <a:gd name="T8" fmla="*/ 362 w 432"/>
                    <a:gd name="T9" fmla="*/ 59 h 703"/>
                    <a:gd name="T10" fmla="*/ 383 w 432"/>
                    <a:gd name="T11" fmla="*/ 88 h 703"/>
                    <a:gd name="T12" fmla="*/ 400 w 432"/>
                    <a:gd name="T13" fmla="*/ 123 h 703"/>
                    <a:gd name="T14" fmla="*/ 413 w 432"/>
                    <a:gd name="T15" fmla="*/ 163 h 703"/>
                    <a:gd name="T16" fmla="*/ 423 w 432"/>
                    <a:gd name="T17" fmla="*/ 208 h 703"/>
                    <a:gd name="T18" fmla="*/ 430 w 432"/>
                    <a:gd name="T19" fmla="*/ 257 h 703"/>
                    <a:gd name="T20" fmla="*/ 432 w 432"/>
                    <a:gd name="T21" fmla="*/ 310 h 703"/>
                    <a:gd name="T22" fmla="*/ 429 w 432"/>
                    <a:gd name="T23" fmla="*/ 349 h 703"/>
                    <a:gd name="T24" fmla="*/ 424 w 432"/>
                    <a:gd name="T25" fmla="*/ 389 h 703"/>
                    <a:gd name="T26" fmla="*/ 416 w 432"/>
                    <a:gd name="T27" fmla="*/ 429 h 703"/>
                    <a:gd name="T28" fmla="*/ 405 w 432"/>
                    <a:gd name="T29" fmla="*/ 470 h 703"/>
                    <a:gd name="T30" fmla="*/ 391 w 432"/>
                    <a:gd name="T31" fmla="*/ 509 h 703"/>
                    <a:gd name="T32" fmla="*/ 372 w 432"/>
                    <a:gd name="T33" fmla="*/ 548 h 703"/>
                    <a:gd name="T34" fmla="*/ 348 w 432"/>
                    <a:gd name="T35" fmla="*/ 586 h 703"/>
                    <a:gd name="T36" fmla="*/ 323 w 432"/>
                    <a:gd name="T37" fmla="*/ 619 h 703"/>
                    <a:gd name="T38" fmla="*/ 295 w 432"/>
                    <a:gd name="T39" fmla="*/ 648 h 703"/>
                    <a:gd name="T40" fmla="*/ 264 w 432"/>
                    <a:gd name="T41" fmla="*/ 673 h 703"/>
                    <a:gd name="T42" fmla="*/ 238 w 432"/>
                    <a:gd name="T43" fmla="*/ 689 h 703"/>
                    <a:gd name="T44" fmla="*/ 211 w 432"/>
                    <a:gd name="T45" fmla="*/ 698 h 703"/>
                    <a:gd name="T46" fmla="*/ 186 w 432"/>
                    <a:gd name="T47" fmla="*/ 703 h 703"/>
                    <a:gd name="T48" fmla="*/ 159 w 432"/>
                    <a:gd name="T49" fmla="*/ 700 h 703"/>
                    <a:gd name="T50" fmla="*/ 134 w 432"/>
                    <a:gd name="T51" fmla="*/ 694 h 703"/>
                    <a:gd name="T52" fmla="*/ 110 w 432"/>
                    <a:gd name="T53" fmla="*/ 681 h 703"/>
                    <a:gd name="T54" fmla="*/ 87 w 432"/>
                    <a:gd name="T55" fmla="*/ 663 h 703"/>
                    <a:gd name="T56" fmla="*/ 67 w 432"/>
                    <a:gd name="T57" fmla="*/ 641 h 703"/>
                    <a:gd name="T58" fmla="*/ 46 w 432"/>
                    <a:gd name="T59" fmla="*/ 611 h 703"/>
                    <a:gd name="T60" fmla="*/ 30 w 432"/>
                    <a:gd name="T61" fmla="*/ 579 h 703"/>
                    <a:gd name="T62" fmla="*/ 18 w 432"/>
                    <a:gd name="T63" fmla="*/ 546 h 703"/>
                    <a:gd name="T64" fmla="*/ 9 w 432"/>
                    <a:gd name="T65" fmla="*/ 511 h 703"/>
                    <a:gd name="T66" fmla="*/ 3 w 432"/>
                    <a:gd name="T67" fmla="*/ 475 h 703"/>
                    <a:gd name="T68" fmla="*/ 0 w 432"/>
                    <a:gd name="T69" fmla="*/ 422 h 703"/>
                    <a:gd name="T70" fmla="*/ 1 w 432"/>
                    <a:gd name="T71" fmla="*/ 370 h 703"/>
                    <a:gd name="T72" fmla="*/ 5 w 432"/>
                    <a:gd name="T73" fmla="*/ 319 h 703"/>
                    <a:gd name="T74" fmla="*/ 15 w 432"/>
                    <a:gd name="T75" fmla="*/ 268 h 703"/>
                    <a:gd name="T76" fmla="*/ 30 w 432"/>
                    <a:gd name="T77" fmla="*/ 220 h 703"/>
                    <a:gd name="T78" fmla="*/ 51 w 432"/>
                    <a:gd name="T79" fmla="*/ 172 h 703"/>
                    <a:gd name="T80" fmla="*/ 77 w 432"/>
                    <a:gd name="T81" fmla="*/ 125 h 703"/>
                    <a:gd name="T82" fmla="*/ 103 w 432"/>
                    <a:gd name="T83" fmla="*/ 90 h 703"/>
                    <a:gd name="T84" fmla="*/ 133 w 432"/>
                    <a:gd name="T85" fmla="*/ 57 h 703"/>
                    <a:gd name="T86" fmla="*/ 167 w 432"/>
                    <a:gd name="T87" fmla="*/ 29 h 703"/>
                    <a:gd name="T88" fmla="*/ 196 w 432"/>
                    <a:gd name="T89" fmla="*/ 12 h 703"/>
                    <a:gd name="T90" fmla="*/ 226 w 432"/>
                    <a:gd name="T91" fmla="*/ 2 h 703"/>
                    <a:gd name="T92" fmla="*/ 255 w 432"/>
                    <a:gd name="T93"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2" h="703">
                      <a:moveTo>
                        <a:pt x="255" y="0"/>
                      </a:moveTo>
                      <a:lnTo>
                        <a:pt x="284" y="4"/>
                      </a:lnTo>
                      <a:lnTo>
                        <a:pt x="311" y="17"/>
                      </a:lnTo>
                      <a:lnTo>
                        <a:pt x="338" y="34"/>
                      </a:lnTo>
                      <a:lnTo>
                        <a:pt x="362" y="59"/>
                      </a:lnTo>
                      <a:lnTo>
                        <a:pt x="383" y="88"/>
                      </a:lnTo>
                      <a:lnTo>
                        <a:pt x="400" y="123"/>
                      </a:lnTo>
                      <a:lnTo>
                        <a:pt x="413" y="163"/>
                      </a:lnTo>
                      <a:lnTo>
                        <a:pt x="423" y="208"/>
                      </a:lnTo>
                      <a:lnTo>
                        <a:pt x="430" y="257"/>
                      </a:lnTo>
                      <a:lnTo>
                        <a:pt x="432" y="310"/>
                      </a:lnTo>
                      <a:lnTo>
                        <a:pt x="429" y="349"/>
                      </a:lnTo>
                      <a:lnTo>
                        <a:pt x="424" y="389"/>
                      </a:lnTo>
                      <a:lnTo>
                        <a:pt x="416" y="429"/>
                      </a:lnTo>
                      <a:lnTo>
                        <a:pt x="405" y="470"/>
                      </a:lnTo>
                      <a:lnTo>
                        <a:pt x="391" y="509"/>
                      </a:lnTo>
                      <a:lnTo>
                        <a:pt x="372" y="548"/>
                      </a:lnTo>
                      <a:lnTo>
                        <a:pt x="348" y="586"/>
                      </a:lnTo>
                      <a:lnTo>
                        <a:pt x="323" y="619"/>
                      </a:lnTo>
                      <a:lnTo>
                        <a:pt x="295" y="648"/>
                      </a:lnTo>
                      <a:lnTo>
                        <a:pt x="264" y="673"/>
                      </a:lnTo>
                      <a:lnTo>
                        <a:pt x="238" y="689"/>
                      </a:lnTo>
                      <a:lnTo>
                        <a:pt x="211" y="698"/>
                      </a:lnTo>
                      <a:lnTo>
                        <a:pt x="186" y="703"/>
                      </a:lnTo>
                      <a:lnTo>
                        <a:pt x="159" y="700"/>
                      </a:lnTo>
                      <a:lnTo>
                        <a:pt x="134" y="694"/>
                      </a:lnTo>
                      <a:lnTo>
                        <a:pt x="110" y="681"/>
                      </a:lnTo>
                      <a:lnTo>
                        <a:pt x="87" y="663"/>
                      </a:lnTo>
                      <a:lnTo>
                        <a:pt x="67" y="641"/>
                      </a:lnTo>
                      <a:lnTo>
                        <a:pt x="46" y="611"/>
                      </a:lnTo>
                      <a:lnTo>
                        <a:pt x="30" y="579"/>
                      </a:lnTo>
                      <a:lnTo>
                        <a:pt x="18" y="546"/>
                      </a:lnTo>
                      <a:lnTo>
                        <a:pt x="9" y="511"/>
                      </a:lnTo>
                      <a:lnTo>
                        <a:pt x="3" y="475"/>
                      </a:lnTo>
                      <a:lnTo>
                        <a:pt x="0" y="422"/>
                      </a:lnTo>
                      <a:lnTo>
                        <a:pt x="1" y="370"/>
                      </a:lnTo>
                      <a:lnTo>
                        <a:pt x="5" y="319"/>
                      </a:lnTo>
                      <a:lnTo>
                        <a:pt x="15" y="268"/>
                      </a:lnTo>
                      <a:lnTo>
                        <a:pt x="30" y="220"/>
                      </a:lnTo>
                      <a:lnTo>
                        <a:pt x="51" y="172"/>
                      </a:lnTo>
                      <a:lnTo>
                        <a:pt x="77" y="125"/>
                      </a:lnTo>
                      <a:lnTo>
                        <a:pt x="103" y="90"/>
                      </a:lnTo>
                      <a:lnTo>
                        <a:pt x="133" y="57"/>
                      </a:lnTo>
                      <a:lnTo>
                        <a:pt x="167" y="29"/>
                      </a:lnTo>
                      <a:lnTo>
                        <a:pt x="196" y="12"/>
                      </a:lnTo>
                      <a:lnTo>
                        <a:pt x="226" y="2"/>
                      </a:lnTo>
                      <a:lnTo>
                        <a:pt x="255" y="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grpSp>
          <p:sp>
            <p:nvSpPr>
              <p:cNvPr id="21504" name="Arc 21503"/>
              <p:cNvSpPr/>
              <p:nvPr/>
            </p:nvSpPr>
            <p:spPr>
              <a:xfrm rot="5400000">
                <a:off x="5957563" y="4603133"/>
                <a:ext cx="177667" cy="177667"/>
              </a:xfrm>
              <a:prstGeom prst="arc">
                <a:avLst>
                  <a:gd name="adj1" fmla="val 16200000"/>
                  <a:gd name="adj2" fmla="val 5364147"/>
                </a:avLst>
              </a:prstGeom>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grpSp>
        <p:sp>
          <p:nvSpPr>
            <p:cNvPr id="64" name="TextBox 63"/>
            <p:cNvSpPr txBox="1"/>
            <p:nvPr/>
          </p:nvSpPr>
          <p:spPr>
            <a:xfrm>
              <a:off x="5453334" y="4842779"/>
              <a:ext cx="1181426" cy="467219"/>
            </a:xfrm>
            <a:prstGeom prst="rect">
              <a:avLst/>
            </a:prstGeom>
            <a:noFill/>
          </p:spPr>
          <p:txBody>
            <a:bodyPr wrap="none" lIns="93247" tIns="93247" rIns="93247" bIns="93247" rtlCol="0">
              <a:spAutoFit/>
            </a:bodyPr>
            <a:lstStyle/>
            <a:p>
              <a:pPr algn="ctr">
                <a:lnSpc>
                  <a:spcPct val="90000"/>
                </a:lnSpc>
                <a:spcAft>
                  <a:spcPts val="612"/>
                </a:spcAft>
              </a:pPr>
              <a:r>
                <a:rPr lang="en-US" sz="2040" dirty="0">
                  <a:gradFill>
                    <a:gsLst>
                      <a:gs pos="2917">
                        <a:schemeClr val="tx1"/>
                      </a:gs>
                      <a:gs pos="30000">
                        <a:schemeClr val="tx1"/>
                      </a:gs>
                    </a:gsLst>
                    <a:lin ang="5400000" scaled="0"/>
                  </a:gradFill>
                </a:rPr>
                <a:t>All fixed!</a:t>
              </a:r>
            </a:p>
          </p:txBody>
        </p:sp>
        <p:sp>
          <p:nvSpPr>
            <p:cNvPr id="65" name="TextBox 64"/>
            <p:cNvSpPr txBox="1"/>
            <p:nvPr/>
          </p:nvSpPr>
          <p:spPr>
            <a:xfrm>
              <a:off x="5214549" y="5127957"/>
              <a:ext cx="1658996" cy="410657"/>
            </a:xfrm>
            <a:prstGeom prst="rect">
              <a:avLst/>
            </a:prstGeom>
            <a:noFill/>
          </p:spPr>
          <p:txBody>
            <a:bodyPr wrap="square" lIns="93247" tIns="93247" rIns="93247" bIns="93247" rtlCol="0">
              <a:spAutoFit/>
            </a:bodyPr>
            <a:lstStyle/>
            <a:p>
              <a:pPr algn="ctr">
                <a:lnSpc>
                  <a:spcPct val="90000"/>
                </a:lnSpc>
                <a:spcAft>
                  <a:spcPts val="612"/>
                </a:spcAft>
              </a:pPr>
              <a:r>
                <a:rPr lang="en-US" sz="816" dirty="0">
                  <a:gradFill>
                    <a:gsLst>
                      <a:gs pos="2917">
                        <a:schemeClr val="tx1"/>
                      </a:gs>
                      <a:gs pos="30000">
                        <a:schemeClr val="tx1"/>
                      </a:gs>
                    </a:gsLst>
                    <a:lin ang="5400000" scaled="0"/>
                  </a:gradFill>
                </a:rPr>
                <a:t>Back to your regular programming</a:t>
              </a:r>
            </a:p>
          </p:txBody>
        </p:sp>
      </p:grpSp>
      <p:sp>
        <p:nvSpPr>
          <p:cNvPr id="24" name="Rectangle 23"/>
          <p:cNvSpPr/>
          <p:nvPr/>
        </p:nvSpPr>
        <p:spPr bwMode="auto">
          <a:xfrm>
            <a:off x="1765" y="497"/>
            <a:ext cx="3496765" cy="6993532"/>
          </a:xfrm>
          <a:prstGeom prst="rect">
            <a:avLst/>
          </a:prstGeom>
          <a:solidFill>
            <a:schemeClr val="bg1">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1" tIns="93221" rIns="65273" bIns="93221" numCol="1" spcCol="0" rtlCol="0" fromWordArt="0" anchor="t" anchorCtr="0" forceAA="0" compatLnSpc="1">
            <a:prstTxWarp prst="textNoShape">
              <a:avLst/>
            </a:prstTxWarp>
            <a:noAutofit/>
          </a:bodyPr>
          <a:lstStyle/>
          <a:p>
            <a:pPr defTabSz="1109332">
              <a:spcAft>
                <a:spcPts val="800"/>
              </a:spcAft>
            </a:pPr>
            <a:endParaRPr lang="en-US" sz="1198" dirty="0" err="1">
              <a:solidFill>
                <a:srgbClr val="ECECEC">
                  <a:lumMod val="75000"/>
                </a:srgbClr>
              </a:solidFill>
            </a:endParaRPr>
          </a:p>
        </p:txBody>
      </p:sp>
      <p:sp>
        <p:nvSpPr>
          <p:cNvPr id="28" name="Rectangle 27"/>
          <p:cNvSpPr/>
          <p:nvPr/>
        </p:nvSpPr>
        <p:spPr>
          <a:xfrm>
            <a:off x="347630" y="2377268"/>
            <a:ext cx="2880187" cy="2189299"/>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Opportunity</a:t>
            </a:r>
          </a:p>
          <a:p>
            <a:r>
              <a:rPr lang="en-US" sz="1836" dirty="0">
                <a:latin typeface="Segoe UI" panose="020B0502040204020203" pitchFamily="34" charset="0"/>
                <a:cs typeface="Segoe UI" panose="020B0502040204020203" pitchFamily="34" charset="0"/>
              </a:rPr>
              <a:t>Automated message sent when app crashes to tell user that you're aware and working on a fix, and when fix is available</a:t>
            </a:r>
            <a:br>
              <a:rPr lang="en-US" sz="1836" dirty="0">
                <a:solidFill>
                  <a:schemeClr val="tx2">
                    <a:lumMod val="75000"/>
                  </a:schemeClr>
                </a:solidFill>
                <a:latin typeface="Segoe UI" panose="020B0502040204020203" pitchFamily="34" charset="0"/>
                <a:cs typeface="Segoe UI" panose="020B0502040204020203" pitchFamily="34" charset="0"/>
              </a:rPr>
            </a:br>
            <a:endParaRPr lang="en-US" sz="1836" dirty="0">
              <a:solidFill>
                <a:schemeClr val="tx2">
                  <a:lumMod val="75000"/>
                </a:schemeClr>
              </a:solidFill>
              <a:latin typeface="Segoe UI" panose="020B0502040204020203" pitchFamily="34" charset="0"/>
              <a:cs typeface="Segoe UI" panose="020B0502040204020203" pitchFamily="34" charset="0"/>
            </a:endParaRPr>
          </a:p>
        </p:txBody>
      </p:sp>
      <p:sp>
        <p:nvSpPr>
          <p:cNvPr id="29" name="Rectangle 28"/>
          <p:cNvSpPr/>
          <p:nvPr/>
        </p:nvSpPr>
        <p:spPr>
          <a:xfrm>
            <a:off x="347631" y="4351634"/>
            <a:ext cx="2717601" cy="1299330"/>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Benefit</a:t>
            </a:r>
          </a:p>
          <a:p>
            <a:pPr lvl="0"/>
            <a:r>
              <a:rPr lang="en-US" sz="1836" dirty="0">
                <a:latin typeface="Segoe UI" panose="020B0502040204020203" pitchFamily="34" charset="0"/>
                <a:cs typeface="Segoe UI" panose="020B0502040204020203" pitchFamily="34" charset="0"/>
              </a:rPr>
              <a:t>Increase user retention and, when phrased well, can increase user loyalty</a:t>
            </a:r>
          </a:p>
        </p:txBody>
      </p:sp>
      <p:sp>
        <p:nvSpPr>
          <p:cNvPr id="4" name="Title 3"/>
          <p:cNvSpPr>
            <a:spLocks noGrp="1"/>
          </p:cNvSpPr>
          <p:nvPr>
            <p:ph type="title"/>
          </p:nvPr>
        </p:nvSpPr>
        <p:spPr>
          <a:xfrm>
            <a:off x="276326" y="295731"/>
            <a:ext cx="3139718" cy="917444"/>
          </a:xfrm>
        </p:spPr>
        <p:txBody>
          <a:bodyPr>
            <a:normAutofit fontScale="90000"/>
          </a:bodyPr>
          <a:lstStyle/>
          <a:p>
            <a:r>
              <a:rPr lang="en-US" dirty="0"/>
              <a:t>Maximize </a:t>
            </a:r>
            <a:br>
              <a:rPr lang="en-US" dirty="0"/>
            </a:br>
            <a:r>
              <a:rPr lang="en-US" dirty="0"/>
              <a:t>Retention</a:t>
            </a:r>
          </a:p>
        </p:txBody>
      </p:sp>
      <p:grpSp>
        <p:nvGrpSpPr>
          <p:cNvPr id="30" name="Group 29"/>
          <p:cNvGrpSpPr/>
          <p:nvPr/>
        </p:nvGrpSpPr>
        <p:grpSpPr>
          <a:xfrm>
            <a:off x="8937945" y="497"/>
            <a:ext cx="3496766" cy="6993532"/>
            <a:chOff x="8763000" y="1"/>
            <a:chExt cx="3428999" cy="6857999"/>
          </a:xfrm>
        </p:grpSpPr>
        <p:sp>
          <p:nvSpPr>
            <p:cNvPr id="31" name="Rectangle 30"/>
            <p:cNvSpPr/>
            <p:nvPr/>
          </p:nvSpPr>
          <p:spPr bwMode="auto">
            <a:xfrm>
              <a:off x="8763000" y="1"/>
              <a:ext cx="3428999" cy="685799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7"/>
            <p:cNvSpPr txBox="1"/>
            <p:nvPr/>
          </p:nvSpPr>
          <p:spPr>
            <a:xfrm>
              <a:off x="9090105" y="985490"/>
              <a:ext cx="2891697" cy="4574182"/>
            </a:xfrm>
            <a:prstGeom prst="rect">
              <a:avLst/>
            </a:prstGeom>
            <a:noFill/>
          </p:spPr>
          <p:txBody>
            <a:bodyPr wrap="square" lIns="93247" tIns="93247" rIns="93247" bIns="93247" rtlCol="0">
              <a:spAutoFit/>
            </a:bodyPr>
            <a:lstStyle/>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Use real-time performance monitoring and alerting to determine which users are impacted</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Segment the impacted users</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Inform the users about your investigation and eventual fix/updated version</a:t>
              </a:r>
            </a:p>
          </p:txBody>
        </p:sp>
        <p:sp>
          <p:nvSpPr>
            <p:cNvPr id="33" name="TextBox 4"/>
            <p:cNvSpPr txBox="1"/>
            <p:nvPr/>
          </p:nvSpPr>
          <p:spPr>
            <a:xfrm>
              <a:off x="9090105" y="310783"/>
              <a:ext cx="2891697" cy="639855"/>
            </a:xfrm>
            <a:prstGeom prst="rect">
              <a:avLst/>
            </a:prstGeom>
          </p:spPr>
          <p:txBody>
            <a:bodyPr wrap="square" lIns="93247" tIns="93247" rIns="93247" bIns="93247">
              <a:spAutoFit/>
            </a:bodyPr>
            <a:lstStyle>
              <a:defPPr>
                <a:defRPr lang="en-US"/>
              </a:defPPr>
              <a:lvl1pPr algn="r">
                <a:defRPr>
                  <a:solidFill>
                    <a:schemeClr val="accent3"/>
                  </a:solidFill>
                </a:defRPr>
              </a:lvl1pPr>
            </a:lstStyle>
            <a:p>
              <a:pPr marL="1588" lvl="1" defTabSz="932205"/>
              <a:r>
                <a:rPr lang="en-US" sz="2958" b="1" spc="-41" dirty="0">
                  <a:cs typeface="Segoe UI Semibold" panose="020B0702040204020203" pitchFamily="34" charset="0"/>
                </a:rPr>
                <a:t>Keys to success</a:t>
              </a:r>
            </a:p>
          </p:txBody>
        </p:sp>
      </p:grpSp>
      <p:cxnSp>
        <p:nvCxnSpPr>
          <p:cNvPr id="38" name="Straight Connector 37"/>
          <p:cNvCxnSpPr/>
          <p:nvPr/>
        </p:nvCxnSpPr>
        <p:spPr>
          <a:xfrm>
            <a:off x="3786306" y="6263935"/>
            <a:ext cx="4823738"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86306" y="3154583"/>
            <a:ext cx="4823738"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31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p:cNvSpPr/>
          <p:nvPr/>
        </p:nvSpPr>
        <p:spPr bwMode="auto">
          <a:xfrm>
            <a:off x="1765" y="497"/>
            <a:ext cx="3496765" cy="6993532"/>
          </a:xfrm>
          <a:prstGeom prst="rect">
            <a:avLst/>
          </a:prstGeom>
          <a:solidFill>
            <a:schemeClr val="bg1">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1" tIns="93221" rIns="65273" bIns="93221" numCol="1" spcCol="0" rtlCol="0" fromWordArt="0" anchor="t" anchorCtr="0" forceAA="0" compatLnSpc="1">
            <a:prstTxWarp prst="textNoShape">
              <a:avLst/>
            </a:prstTxWarp>
            <a:noAutofit/>
          </a:bodyPr>
          <a:lstStyle/>
          <a:p>
            <a:pPr defTabSz="1109332">
              <a:spcAft>
                <a:spcPts val="800"/>
              </a:spcAft>
            </a:pPr>
            <a:endParaRPr lang="en-US" sz="1198" dirty="0">
              <a:solidFill>
                <a:srgbClr val="ECECEC">
                  <a:lumMod val="75000"/>
                </a:srgbClr>
              </a:solidFill>
            </a:endParaRPr>
          </a:p>
        </p:txBody>
      </p:sp>
      <p:sp>
        <p:nvSpPr>
          <p:cNvPr id="17" name="Rectangle 16"/>
          <p:cNvSpPr/>
          <p:nvPr/>
        </p:nvSpPr>
        <p:spPr>
          <a:xfrm>
            <a:off x="392401" y="2668416"/>
            <a:ext cx="2717601" cy="1901202"/>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Opportunity</a:t>
            </a:r>
          </a:p>
          <a:p>
            <a:r>
              <a:rPr lang="en-US" sz="1836" dirty="0">
                <a:latin typeface="Segoe UI" panose="020B0502040204020203" pitchFamily="34" charset="0"/>
                <a:cs typeface="Segoe UI" panose="020B0502040204020203" pitchFamily="34" charset="0"/>
              </a:rPr>
              <a:t>When a user's subscription/trial is about to expire, renew now (or </a:t>
            </a:r>
            <a:r>
              <a:rPr lang="en-US" sz="1836" dirty="0" err="1">
                <a:latin typeface="Segoe UI" panose="020B0502040204020203" pitchFamily="34" charset="0"/>
                <a:cs typeface="Segoe UI" panose="020B0502040204020203" pitchFamily="34" charset="0"/>
              </a:rPr>
              <a:t>free</a:t>
            </a:r>
            <a:r>
              <a:rPr lang="en-US" sz="1836" dirty="0" err="1">
                <a:latin typeface="Segoe UI" panose="020B0502040204020203" pitchFamily="34" charset="0"/>
                <a:cs typeface="Segoe UI" panose="020B0502040204020203" pitchFamily="34" charset="0"/>
                <a:sym typeface="Wingdings" panose="05000000000000000000" pitchFamily="2" charset="2"/>
              </a:rPr>
              <a:t></a:t>
            </a:r>
            <a:r>
              <a:rPr lang="en-US" sz="1836" dirty="0" err="1">
                <a:latin typeface="Segoe UI" panose="020B0502040204020203" pitchFamily="34" charset="0"/>
                <a:cs typeface="Segoe UI" panose="020B0502040204020203" pitchFamily="34" charset="0"/>
              </a:rPr>
              <a:t>premium</a:t>
            </a:r>
            <a:r>
              <a:rPr lang="en-US" sz="1836" dirty="0">
                <a:latin typeface="Segoe UI" panose="020B0502040204020203" pitchFamily="34" charset="0"/>
                <a:cs typeface="Segoe UI" panose="020B0502040204020203" pitchFamily="34" charset="0"/>
              </a:rPr>
              <a:t> membership)</a:t>
            </a:r>
          </a:p>
        </p:txBody>
      </p:sp>
      <p:sp>
        <p:nvSpPr>
          <p:cNvPr id="22" name="Rectangle 21"/>
          <p:cNvSpPr/>
          <p:nvPr/>
        </p:nvSpPr>
        <p:spPr>
          <a:xfrm>
            <a:off x="392401" y="4760812"/>
            <a:ext cx="2717601" cy="1036912"/>
          </a:xfrm>
          <a:prstGeom prst="rect">
            <a:avLst/>
          </a:prstGeom>
        </p:spPr>
        <p:txBody>
          <a:bodyPr wrap="square">
            <a:spAutoFit/>
          </a:bodyPr>
          <a:lstStyle/>
          <a:p>
            <a:pPr>
              <a:spcAft>
                <a:spcPts val="612"/>
              </a:spcAft>
            </a:pPr>
            <a:r>
              <a:rPr lang="en-US" sz="1836" b="1" dirty="0">
                <a:latin typeface="Segoe UI" panose="020B0502040204020203" pitchFamily="34" charset="0"/>
                <a:cs typeface="Segoe UI" panose="020B0502040204020203" pitchFamily="34" charset="0"/>
              </a:rPr>
              <a:t>Benefit</a:t>
            </a:r>
          </a:p>
          <a:p>
            <a:pPr lvl="0"/>
            <a:r>
              <a:rPr lang="en-US" sz="1836" dirty="0">
                <a:latin typeface="Segoe UI" panose="020B0502040204020203" pitchFamily="34" charset="0"/>
                <a:cs typeface="Segoe UI" panose="020B0502040204020203" pitchFamily="34" charset="0"/>
              </a:rPr>
              <a:t>Retain users and increase profitability</a:t>
            </a:r>
          </a:p>
        </p:txBody>
      </p:sp>
      <p:grpSp>
        <p:nvGrpSpPr>
          <p:cNvPr id="24" name="Group 23"/>
          <p:cNvGrpSpPr/>
          <p:nvPr/>
        </p:nvGrpSpPr>
        <p:grpSpPr>
          <a:xfrm>
            <a:off x="8937945" y="497"/>
            <a:ext cx="3496766" cy="6993532"/>
            <a:chOff x="8763000" y="1"/>
            <a:chExt cx="3428999" cy="6857999"/>
          </a:xfrm>
        </p:grpSpPr>
        <p:sp>
          <p:nvSpPr>
            <p:cNvPr id="25" name="Rectangle 24"/>
            <p:cNvSpPr/>
            <p:nvPr/>
          </p:nvSpPr>
          <p:spPr bwMode="auto">
            <a:xfrm>
              <a:off x="8763000" y="1"/>
              <a:ext cx="3428999" cy="685799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7"/>
            <p:cNvSpPr txBox="1"/>
            <p:nvPr/>
          </p:nvSpPr>
          <p:spPr>
            <a:xfrm>
              <a:off x="9090105" y="985490"/>
              <a:ext cx="2891697" cy="4574182"/>
            </a:xfrm>
            <a:prstGeom prst="rect">
              <a:avLst/>
            </a:prstGeom>
            <a:noFill/>
          </p:spPr>
          <p:txBody>
            <a:bodyPr wrap="square" lIns="93247" tIns="93247" rIns="93247" bIns="93247" rtlCol="0">
              <a:spAutoFit/>
            </a:bodyPr>
            <a:lstStyle/>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Dynamic user segmentation can help you optimize your message and timing</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Utilize in-app messaging to reach a warm prospect</a:t>
              </a:r>
            </a:p>
            <a:p>
              <a:pPr marL="241198" lvl="1" indent="-241198" defTabSz="932205">
                <a:spcAft>
                  <a:spcPts val="1224"/>
                </a:spcAft>
                <a:buFont typeface="Arial" panose="020B0604020202020204" pitchFamily="34" charset="0"/>
                <a:buChar char="•"/>
              </a:pPr>
              <a:r>
                <a:rPr lang="en-US" sz="2040" dirty="0">
                  <a:cs typeface="Consolas" panose="020B0609020204030204" pitchFamily="49" charset="0"/>
                </a:rPr>
                <a:t>Tune your execution as you go with real-time information on campaign performance</a:t>
              </a:r>
            </a:p>
          </p:txBody>
        </p:sp>
        <p:sp>
          <p:nvSpPr>
            <p:cNvPr id="27" name="TextBox 4"/>
            <p:cNvSpPr txBox="1"/>
            <p:nvPr/>
          </p:nvSpPr>
          <p:spPr>
            <a:xfrm>
              <a:off x="9090105" y="310783"/>
              <a:ext cx="2891697" cy="639855"/>
            </a:xfrm>
            <a:prstGeom prst="rect">
              <a:avLst/>
            </a:prstGeom>
          </p:spPr>
          <p:txBody>
            <a:bodyPr wrap="square" lIns="93247" tIns="93247" rIns="93247" bIns="93247">
              <a:spAutoFit/>
            </a:bodyPr>
            <a:lstStyle>
              <a:defPPr>
                <a:defRPr lang="en-US"/>
              </a:defPPr>
              <a:lvl1pPr algn="r">
                <a:defRPr>
                  <a:solidFill>
                    <a:schemeClr val="accent3"/>
                  </a:solidFill>
                </a:defRPr>
              </a:lvl1pPr>
            </a:lstStyle>
            <a:p>
              <a:pPr marL="1588" lvl="1" defTabSz="932205"/>
              <a:r>
                <a:rPr lang="en-US" sz="2958" b="1" spc="-41" dirty="0">
                  <a:cs typeface="Segoe UI Semibold" panose="020B0702040204020203" pitchFamily="34" charset="0"/>
                </a:rPr>
                <a:t>Keys to success</a:t>
              </a:r>
            </a:p>
          </p:txBody>
        </p:sp>
      </p:grpSp>
      <p:sp>
        <p:nvSpPr>
          <p:cNvPr id="4" name="Title 3"/>
          <p:cNvSpPr>
            <a:spLocks noGrp="1"/>
          </p:cNvSpPr>
          <p:nvPr>
            <p:ph type="title"/>
          </p:nvPr>
        </p:nvSpPr>
        <p:spPr>
          <a:xfrm>
            <a:off x="277168" y="296639"/>
            <a:ext cx="3960150" cy="917184"/>
          </a:xfrm>
        </p:spPr>
        <p:txBody>
          <a:bodyPr>
            <a:normAutofit fontScale="90000"/>
          </a:bodyPr>
          <a:lstStyle/>
          <a:p>
            <a:r>
              <a:rPr lang="en-US" dirty="0"/>
              <a:t>Maximize</a:t>
            </a:r>
            <a:br>
              <a:rPr lang="en-US" dirty="0"/>
            </a:br>
            <a:r>
              <a:rPr lang="en-US" dirty="0"/>
              <a:t>Monetization</a:t>
            </a:r>
          </a:p>
        </p:txBody>
      </p:sp>
      <p:pic>
        <p:nvPicPr>
          <p:cNvPr id="39"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407" y="785793"/>
            <a:ext cx="3360858" cy="2368744"/>
          </a:xfrm>
          <a:prstGeom prst="rect">
            <a:avLst/>
          </a:prstGeom>
          <a:noFill/>
          <a:ln w="9525">
            <a:solidFill>
              <a:schemeClr val="tx2">
                <a:lumMod val="10000"/>
              </a:schemeClr>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935024" y="3755220"/>
            <a:ext cx="4487817" cy="2447275"/>
            <a:chOff x="3857034" y="3736550"/>
            <a:chExt cx="4400845" cy="2399847"/>
          </a:xfrm>
        </p:grpSpPr>
        <p:sp>
          <p:nvSpPr>
            <p:cNvPr id="5" name="Rectangle 4"/>
            <p:cNvSpPr/>
            <p:nvPr/>
          </p:nvSpPr>
          <p:spPr bwMode="auto">
            <a:xfrm>
              <a:off x="4420535" y="3865163"/>
              <a:ext cx="3337840" cy="21373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439309" y="3993258"/>
              <a:ext cx="3319489" cy="1871699"/>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13" name="Group 12"/>
            <p:cNvGrpSpPr/>
            <p:nvPr/>
          </p:nvGrpSpPr>
          <p:grpSpPr>
            <a:xfrm>
              <a:off x="5056907" y="4331820"/>
              <a:ext cx="2036620" cy="1231818"/>
              <a:chOff x="5056907" y="4331820"/>
              <a:chExt cx="2036620" cy="1231818"/>
            </a:xfrm>
          </p:grpSpPr>
          <p:sp>
            <p:nvSpPr>
              <p:cNvPr id="2" name="Rectangle 1"/>
              <p:cNvSpPr/>
              <p:nvPr/>
            </p:nvSpPr>
            <p:spPr bwMode="auto">
              <a:xfrm>
                <a:off x="5056907" y="4331820"/>
                <a:ext cx="2036620" cy="1231818"/>
              </a:xfrm>
              <a:prstGeom prst="rect">
                <a:avLst/>
              </a:prstGeom>
              <a:solidFill>
                <a:schemeClr val="tx1"/>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8"/>
              <p:cNvSpPr>
                <a:spLocks/>
              </p:cNvSpPr>
              <p:nvPr/>
            </p:nvSpPr>
            <p:spPr bwMode="auto">
              <a:xfrm>
                <a:off x="5795529" y="4533942"/>
                <a:ext cx="643876" cy="504686"/>
              </a:xfrm>
              <a:custGeom>
                <a:avLst/>
                <a:gdLst>
                  <a:gd name="T0" fmla="*/ 2401 w 3860"/>
                  <a:gd name="T1" fmla="*/ 0 h 3026"/>
                  <a:gd name="T2" fmla="*/ 2537 w 3860"/>
                  <a:gd name="T3" fmla="*/ 22 h 3026"/>
                  <a:gd name="T4" fmla="*/ 2650 w 3860"/>
                  <a:gd name="T5" fmla="*/ 90 h 3026"/>
                  <a:gd name="T6" fmla="*/ 2733 w 3860"/>
                  <a:gd name="T7" fmla="*/ 194 h 3026"/>
                  <a:gd name="T8" fmla="*/ 2771 w 3860"/>
                  <a:gd name="T9" fmla="*/ 311 h 3026"/>
                  <a:gd name="T10" fmla="*/ 2773 w 3860"/>
                  <a:gd name="T11" fmla="*/ 595 h 3026"/>
                  <a:gd name="T12" fmla="*/ 2796 w 3860"/>
                  <a:gd name="T13" fmla="*/ 617 h 3026"/>
                  <a:gd name="T14" fmla="*/ 3543 w 3860"/>
                  <a:gd name="T15" fmla="*/ 61 h 3026"/>
                  <a:gd name="T16" fmla="*/ 3622 w 3860"/>
                  <a:gd name="T17" fmla="*/ 20 h 3026"/>
                  <a:gd name="T18" fmla="*/ 3715 w 3860"/>
                  <a:gd name="T19" fmla="*/ 19 h 3026"/>
                  <a:gd name="T20" fmla="*/ 3798 w 3860"/>
                  <a:gd name="T21" fmla="*/ 65 h 3026"/>
                  <a:gd name="T22" fmla="*/ 3849 w 3860"/>
                  <a:gd name="T23" fmla="*/ 145 h 3026"/>
                  <a:gd name="T24" fmla="*/ 3860 w 3860"/>
                  <a:gd name="T25" fmla="*/ 243 h 3026"/>
                  <a:gd name="T26" fmla="*/ 3856 w 3860"/>
                  <a:gd name="T27" fmla="*/ 1634 h 3026"/>
                  <a:gd name="T28" fmla="*/ 3821 w 3860"/>
                  <a:gd name="T29" fmla="*/ 1723 h 3026"/>
                  <a:gd name="T30" fmla="*/ 3747 w 3860"/>
                  <a:gd name="T31" fmla="*/ 1783 h 3026"/>
                  <a:gd name="T32" fmla="*/ 3655 w 3860"/>
                  <a:gd name="T33" fmla="*/ 1797 h 3026"/>
                  <a:gd name="T34" fmla="*/ 3560 w 3860"/>
                  <a:gd name="T35" fmla="*/ 1762 h 3026"/>
                  <a:gd name="T36" fmla="*/ 2812 w 3860"/>
                  <a:gd name="T37" fmla="*/ 1204 h 3026"/>
                  <a:gd name="T38" fmla="*/ 2777 w 3860"/>
                  <a:gd name="T39" fmla="*/ 1181 h 3026"/>
                  <a:gd name="T40" fmla="*/ 2773 w 3860"/>
                  <a:gd name="T41" fmla="*/ 1334 h 3026"/>
                  <a:gd name="T42" fmla="*/ 2762 w 3860"/>
                  <a:gd name="T43" fmla="*/ 1542 h 3026"/>
                  <a:gd name="T44" fmla="*/ 2699 w 3860"/>
                  <a:gd name="T45" fmla="*/ 1669 h 3026"/>
                  <a:gd name="T46" fmla="*/ 2592 w 3860"/>
                  <a:gd name="T47" fmla="*/ 1762 h 3026"/>
                  <a:gd name="T48" fmla="*/ 2458 w 3860"/>
                  <a:gd name="T49" fmla="*/ 1808 h 3026"/>
                  <a:gd name="T50" fmla="*/ 2050 w 3860"/>
                  <a:gd name="T51" fmla="*/ 1810 h 3026"/>
                  <a:gd name="T52" fmla="*/ 2003 w 3860"/>
                  <a:gd name="T53" fmla="*/ 1832 h 3026"/>
                  <a:gd name="T54" fmla="*/ 2018 w 3860"/>
                  <a:gd name="T55" fmla="*/ 1858 h 3026"/>
                  <a:gd name="T56" fmla="*/ 2478 w 3860"/>
                  <a:gd name="T57" fmla="*/ 2710 h 3026"/>
                  <a:gd name="T58" fmla="*/ 2491 w 3860"/>
                  <a:gd name="T59" fmla="*/ 2813 h 3026"/>
                  <a:gd name="T60" fmla="*/ 2454 w 3860"/>
                  <a:gd name="T61" fmla="*/ 2916 h 3026"/>
                  <a:gd name="T62" fmla="*/ 2376 w 3860"/>
                  <a:gd name="T63" fmla="*/ 2992 h 3026"/>
                  <a:gd name="T64" fmla="*/ 2273 w 3860"/>
                  <a:gd name="T65" fmla="*/ 3025 h 3026"/>
                  <a:gd name="T66" fmla="*/ 2154 w 3860"/>
                  <a:gd name="T67" fmla="*/ 3022 h 3026"/>
                  <a:gd name="T68" fmla="*/ 2054 w 3860"/>
                  <a:gd name="T69" fmla="*/ 2984 h 3026"/>
                  <a:gd name="T70" fmla="*/ 1982 w 3860"/>
                  <a:gd name="T71" fmla="*/ 2899 h 3026"/>
                  <a:gd name="T72" fmla="*/ 1404 w 3860"/>
                  <a:gd name="T73" fmla="*/ 1842 h 3026"/>
                  <a:gd name="T74" fmla="*/ 1377 w 3860"/>
                  <a:gd name="T75" fmla="*/ 1832 h 3026"/>
                  <a:gd name="T76" fmla="*/ 805 w 3860"/>
                  <a:gd name="T77" fmla="*/ 2879 h 3026"/>
                  <a:gd name="T78" fmla="*/ 765 w 3860"/>
                  <a:gd name="T79" fmla="*/ 2942 h 3026"/>
                  <a:gd name="T80" fmla="*/ 673 w 3860"/>
                  <a:gd name="T81" fmla="*/ 3010 h 3026"/>
                  <a:gd name="T82" fmla="*/ 517 w 3860"/>
                  <a:gd name="T83" fmla="*/ 3025 h 3026"/>
                  <a:gd name="T84" fmla="*/ 406 w 3860"/>
                  <a:gd name="T85" fmla="*/ 2995 h 3026"/>
                  <a:gd name="T86" fmla="*/ 328 w 3860"/>
                  <a:gd name="T87" fmla="*/ 2925 h 3026"/>
                  <a:gd name="T88" fmla="*/ 287 w 3860"/>
                  <a:gd name="T89" fmla="*/ 2827 h 3026"/>
                  <a:gd name="T90" fmla="*/ 297 w 3860"/>
                  <a:gd name="T91" fmla="*/ 2717 h 3026"/>
                  <a:gd name="T92" fmla="*/ 454 w 3860"/>
                  <a:gd name="T93" fmla="*/ 2418 h 3026"/>
                  <a:gd name="T94" fmla="*/ 769 w 3860"/>
                  <a:gd name="T95" fmla="*/ 1838 h 3026"/>
                  <a:gd name="T96" fmla="*/ 640 w 3860"/>
                  <a:gd name="T97" fmla="*/ 1810 h 3026"/>
                  <a:gd name="T98" fmla="*/ 316 w 3860"/>
                  <a:gd name="T99" fmla="*/ 1806 h 3026"/>
                  <a:gd name="T100" fmla="*/ 196 w 3860"/>
                  <a:gd name="T101" fmla="*/ 1770 h 3026"/>
                  <a:gd name="T102" fmla="*/ 94 w 3860"/>
                  <a:gd name="T103" fmla="*/ 1690 h 3026"/>
                  <a:gd name="T104" fmla="*/ 24 w 3860"/>
                  <a:gd name="T105" fmla="*/ 1577 h 3026"/>
                  <a:gd name="T106" fmla="*/ 1 w 3860"/>
                  <a:gd name="T107" fmla="*/ 1445 h 3026"/>
                  <a:gd name="T108" fmla="*/ 2 w 3860"/>
                  <a:gd name="T109" fmla="*/ 336 h 3026"/>
                  <a:gd name="T110" fmla="*/ 32 w 3860"/>
                  <a:gd name="T111" fmla="*/ 219 h 3026"/>
                  <a:gd name="T112" fmla="*/ 99 w 3860"/>
                  <a:gd name="T113" fmla="*/ 118 h 3026"/>
                  <a:gd name="T114" fmla="*/ 198 w 3860"/>
                  <a:gd name="T115" fmla="*/ 41 h 3026"/>
                  <a:gd name="T116" fmla="*/ 326 w 3860"/>
                  <a:gd name="T117" fmla="*/ 2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0" h="3026">
                    <a:moveTo>
                      <a:pt x="376" y="0"/>
                    </a:moveTo>
                    <a:lnTo>
                      <a:pt x="927" y="0"/>
                    </a:lnTo>
                    <a:lnTo>
                      <a:pt x="2401" y="0"/>
                    </a:lnTo>
                    <a:lnTo>
                      <a:pt x="2449" y="2"/>
                    </a:lnTo>
                    <a:lnTo>
                      <a:pt x="2494" y="11"/>
                    </a:lnTo>
                    <a:lnTo>
                      <a:pt x="2537" y="22"/>
                    </a:lnTo>
                    <a:lnTo>
                      <a:pt x="2577" y="40"/>
                    </a:lnTo>
                    <a:lnTo>
                      <a:pt x="2614" y="62"/>
                    </a:lnTo>
                    <a:lnTo>
                      <a:pt x="2650" y="90"/>
                    </a:lnTo>
                    <a:lnTo>
                      <a:pt x="2682" y="121"/>
                    </a:lnTo>
                    <a:lnTo>
                      <a:pt x="2711" y="159"/>
                    </a:lnTo>
                    <a:lnTo>
                      <a:pt x="2733" y="194"/>
                    </a:lnTo>
                    <a:lnTo>
                      <a:pt x="2751" y="232"/>
                    </a:lnTo>
                    <a:lnTo>
                      <a:pt x="2763" y="271"/>
                    </a:lnTo>
                    <a:lnTo>
                      <a:pt x="2771" y="311"/>
                    </a:lnTo>
                    <a:lnTo>
                      <a:pt x="2773" y="353"/>
                    </a:lnTo>
                    <a:lnTo>
                      <a:pt x="2773" y="580"/>
                    </a:lnTo>
                    <a:lnTo>
                      <a:pt x="2773" y="595"/>
                    </a:lnTo>
                    <a:lnTo>
                      <a:pt x="2773" y="613"/>
                    </a:lnTo>
                    <a:lnTo>
                      <a:pt x="2773" y="634"/>
                    </a:lnTo>
                    <a:lnTo>
                      <a:pt x="2796" y="617"/>
                    </a:lnTo>
                    <a:lnTo>
                      <a:pt x="2816" y="604"/>
                    </a:lnTo>
                    <a:lnTo>
                      <a:pt x="2834" y="591"/>
                    </a:lnTo>
                    <a:lnTo>
                      <a:pt x="3543" y="61"/>
                    </a:lnTo>
                    <a:lnTo>
                      <a:pt x="3568" y="45"/>
                    </a:lnTo>
                    <a:lnTo>
                      <a:pt x="3595" y="31"/>
                    </a:lnTo>
                    <a:lnTo>
                      <a:pt x="3622" y="20"/>
                    </a:lnTo>
                    <a:lnTo>
                      <a:pt x="3651" y="14"/>
                    </a:lnTo>
                    <a:lnTo>
                      <a:pt x="3682" y="14"/>
                    </a:lnTo>
                    <a:lnTo>
                      <a:pt x="3715" y="19"/>
                    </a:lnTo>
                    <a:lnTo>
                      <a:pt x="3745" y="29"/>
                    </a:lnTo>
                    <a:lnTo>
                      <a:pt x="3773" y="45"/>
                    </a:lnTo>
                    <a:lnTo>
                      <a:pt x="3798" y="65"/>
                    </a:lnTo>
                    <a:lnTo>
                      <a:pt x="3820" y="88"/>
                    </a:lnTo>
                    <a:lnTo>
                      <a:pt x="3836" y="115"/>
                    </a:lnTo>
                    <a:lnTo>
                      <a:pt x="3849" y="145"/>
                    </a:lnTo>
                    <a:lnTo>
                      <a:pt x="3856" y="177"/>
                    </a:lnTo>
                    <a:lnTo>
                      <a:pt x="3859" y="210"/>
                    </a:lnTo>
                    <a:lnTo>
                      <a:pt x="3860" y="243"/>
                    </a:lnTo>
                    <a:lnTo>
                      <a:pt x="3859" y="1581"/>
                    </a:lnTo>
                    <a:lnTo>
                      <a:pt x="3859" y="1607"/>
                    </a:lnTo>
                    <a:lnTo>
                      <a:pt x="3856" y="1634"/>
                    </a:lnTo>
                    <a:lnTo>
                      <a:pt x="3850" y="1660"/>
                    </a:lnTo>
                    <a:lnTo>
                      <a:pt x="3837" y="1693"/>
                    </a:lnTo>
                    <a:lnTo>
                      <a:pt x="3821" y="1723"/>
                    </a:lnTo>
                    <a:lnTo>
                      <a:pt x="3800" y="1746"/>
                    </a:lnTo>
                    <a:lnTo>
                      <a:pt x="3775" y="1768"/>
                    </a:lnTo>
                    <a:lnTo>
                      <a:pt x="3747" y="1783"/>
                    </a:lnTo>
                    <a:lnTo>
                      <a:pt x="3717" y="1792"/>
                    </a:lnTo>
                    <a:lnTo>
                      <a:pt x="3687" y="1798"/>
                    </a:lnTo>
                    <a:lnTo>
                      <a:pt x="3655" y="1797"/>
                    </a:lnTo>
                    <a:lnTo>
                      <a:pt x="3622" y="1791"/>
                    </a:lnTo>
                    <a:lnTo>
                      <a:pt x="3591" y="1779"/>
                    </a:lnTo>
                    <a:lnTo>
                      <a:pt x="3560" y="1762"/>
                    </a:lnTo>
                    <a:lnTo>
                      <a:pt x="3377" y="1626"/>
                    </a:lnTo>
                    <a:lnTo>
                      <a:pt x="3193" y="1488"/>
                    </a:lnTo>
                    <a:lnTo>
                      <a:pt x="2812" y="1204"/>
                    </a:lnTo>
                    <a:lnTo>
                      <a:pt x="2802" y="1197"/>
                    </a:lnTo>
                    <a:lnTo>
                      <a:pt x="2790" y="1190"/>
                    </a:lnTo>
                    <a:lnTo>
                      <a:pt x="2777" y="1181"/>
                    </a:lnTo>
                    <a:lnTo>
                      <a:pt x="2775" y="1202"/>
                    </a:lnTo>
                    <a:lnTo>
                      <a:pt x="2773" y="1221"/>
                    </a:lnTo>
                    <a:lnTo>
                      <a:pt x="2773" y="1334"/>
                    </a:lnTo>
                    <a:lnTo>
                      <a:pt x="2773" y="1447"/>
                    </a:lnTo>
                    <a:lnTo>
                      <a:pt x="2771" y="1495"/>
                    </a:lnTo>
                    <a:lnTo>
                      <a:pt x="2762" y="1542"/>
                    </a:lnTo>
                    <a:lnTo>
                      <a:pt x="2746" y="1587"/>
                    </a:lnTo>
                    <a:lnTo>
                      <a:pt x="2725" y="1630"/>
                    </a:lnTo>
                    <a:lnTo>
                      <a:pt x="2699" y="1669"/>
                    </a:lnTo>
                    <a:lnTo>
                      <a:pt x="2667" y="1704"/>
                    </a:lnTo>
                    <a:lnTo>
                      <a:pt x="2632" y="1736"/>
                    </a:lnTo>
                    <a:lnTo>
                      <a:pt x="2592" y="1762"/>
                    </a:lnTo>
                    <a:lnTo>
                      <a:pt x="2550" y="1783"/>
                    </a:lnTo>
                    <a:lnTo>
                      <a:pt x="2505" y="1798"/>
                    </a:lnTo>
                    <a:lnTo>
                      <a:pt x="2458" y="1808"/>
                    </a:lnTo>
                    <a:lnTo>
                      <a:pt x="2408" y="1810"/>
                    </a:lnTo>
                    <a:lnTo>
                      <a:pt x="2229" y="1809"/>
                    </a:lnTo>
                    <a:lnTo>
                      <a:pt x="2050" y="1810"/>
                    </a:lnTo>
                    <a:lnTo>
                      <a:pt x="2003" y="1810"/>
                    </a:lnTo>
                    <a:lnTo>
                      <a:pt x="2001" y="1822"/>
                    </a:lnTo>
                    <a:lnTo>
                      <a:pt x="2003" y="1832"/>
                    </a:lnTo>
                    <a:lnTo>
                      <a:pt x="2008" y="1842"/>
                    </a:lnTo>
                    <a:lnTo>
                      <a:pt x="2014" y="1850"/>
                    </a:lnTo>
                    <a:lnTo>
                      <a:pt x="2018" y="1858"/>
                    </a:lnTo>
                    <a:lnTo>
                      <a:pt x="2448" y="2648"/>
                    </a:lnTo>
                    <a:lnTo>
                      <a:pt x="2465" y="2678"/>
                    </a:lnTo>
                    <a:lnTo>
                      <a:pt x="2478" y="2710"/>
                    </a:lnTo>
                    <a:lnTo>
                      <a:pt x="2486" y="2743"/>
                    </a:lnTo>
                    <a:lnTo>
                      <a:pt x="2491" y="2777"/>
                    </a:lnTo>
                    <a:lnTo>
                      <a:pt x="2491" y="2813"/>
                    </a:lnTo>
                    <a:lnTo>
                      <a:pt x="2484" y="2849"/>
                    </a:lnTo>
                    <a:lnTo>
                      <a:pt x="2471" y="2885"/>
                    </a:lnTo>
                    <a:lnTo>
                      <a:pt x="2454" y="2916"/>
                    </a:lnTo>
                    <a:lnTo>
                      <a:pt x="2432" y="2945"/>
                    </a:lnTo>
                    <a:lnTo>
                      <a:pt x="2406" y="2971"/>
                    </a:lnTo>
                    <a:lnTo>
                      <a:pt x="2376" y="2992"/>
                    </a:lnTo>
                    <a:lnTo>
                      <a:pt x="2343" y="3008"/>
                    </a:lnTo>
                    <a:lnTo>
                      <a:pt x="2309" y="3019"/>
                    </a:lnTo>
                    <a:lnTo>
                      <a:pt x="2273" y="3025"/>
                    </a:lnTo>
                    <a:lnTo>
                      <a:pt x="2233" y="3026"/>
                    </a:lnTo>
                    <a:lnTo>
                      <a:pt x="2193" y="3025"/>
                    </a:lnTo>
                    <a:lnTo>
                      <a:pt x="2154" y="3022"/>
                    </a:lnTo>
                    <a:lnTo>
                      <a:pt x="2117" y="3014"/>
                    </a:lnTo>
                    <a:lnTo>
                      <a:pt x="2084" y="3001"/>
                    </a:lnTo>
                    <a:lnTo>
                      <a:pt x="2054" y="2984"/>
                    </a:lnTo>
                    <a:lnTo>
                      <a:pt x="2026" y="2960"/>
                    </a:lnTo>
                    <a:lnTo>
                      <a:pt x="2003" y="2932"/>
                    </a:lnTo>
                    <a:lnTo>
                      <a:pt x="1982" y="2899"/>
                    </a:lnTo>
                    <a:lnTo>
                      <a:pt x="1784" y="2536"/>
                    </a:lnTo>
                    <a:lnTo>
                      <a:pt x="1411" y="1854"/>
                    </a:lnTo>
                    <a:lnTo>
                      <a:pt x="1404" y="1842"/>
                    </a:lnTo>
                    <a:lnTo>
                      <a:pt x="1397" y="1829"/>
                    </a:lnTo>
                    <a:lnTo>
                      <a:pt x="1388" y="1815"/>
                    </a:lnTo>
                    <a:lnTo>
                      <a:pt x="1377" y="1832"/>
                    </a:lnTo>
                    <a:lnTo>
                      <a:pt x="1368" y="1848"/>
                    </a:lnTo>
                    <a:lnTo>
                      <a:pt x="1360" y="1862"/>
                    </a:lnTo>
                    <a:lnTo>
                      <a:pt x="805" y="2879"/>
                    </a:lnTo>
                    <a:lnTo>
                      <a:pt x="793" y="2900"/>
                    </a:lnTo>
                    <a:lnTo>
                      <a:pt x="779" y="2922"/>
                    </a:lnTo>
                    <a:lnTo>
                      <a:pt x="765" y="2942"/>
                    </a:lnTo>
                    <a:lnTo>
                      <a:pt x="736" y="2971"/>
                    </a:lnTo>
                    <a:lnTo>
                      <a:pt x="707" y="2993"/>
                    </a:lnTo>
                    <a:lnTo>
                      <a:pt x="673" y="3010"/>
                    </a:lnTo>
                    <a:lnTo>
                      <a:pt x="636" y="3020"/>
                    </a:lnTo>
                    <a:lnTo>
                      <a:pt x="597" y="3025"/>
                    </a:lnTo>
                    <a:lnTo>
                      <a:pt x="517" y="3025"/>
                    </a:lnTo>
                    <a:lnTo>
                      <a:pt x="477" y="3021"/>
                    </a:lnTo>
                    <a:lnTo>
                      <a:pt x="441" y="3011"/>
                    </a:lnTo>
                    <a:lnTo>
                      <a:pt x="406" y="2995"/>
                    </a:lnTo>
                    <a:lnTo>
                      <a:pt x="377" y="2975"/>
                    </a:lnTo>
                    <a:lnTo>
                      <a:pt x="350" y="2952"/>
                    </a:lnTo>
                    <a:lnTo>
                      <a:pt x="328" y="2925"/>
                    </a:lnTo>
                    <a:lnTo>
                      <a:pt x="309" y="2894"/>
                    </a:lnTo>
                    <a:lnTo>
                      <a:pt x="296" y="2861"/>
                    </a:lnTo>
                    <a:lnTo>
                      <a:pt x="287" y="2827"/>
                    </a:lnTo>
                    <a:lnTo>
                      <a:pt x="285" y="2790"/>
                    </a:lnTo>
                    <a:lnTo>
                      <a:pt x="287" y="2754"/>
                    </a:lnTo>
                    <a:lnTo>
                      <a:pt x="297" y="2717"/>
                    </a:lnTo>
                    <a:lnTo>
                      <a:pt x="312" y="2680"/>
                    </a:lnTo>
                    <a:lnTo>
                      <a:pt x="382" y="2549"/>
                    </a:lnTo>
                    <a:lnTo>
                      <a:pt x="454" y="2418"/>
                    </a:lnTo>
                    <a:lnTo>
                      <a:pt x="525" y="2287"/>
                    </a:lnTo>
                    <a:lnTo>
                      <a:pt x="763" y="1849"/>
                    </a:lnTo>
                    <a:lnTo>
                      <a:pt x="769" y="1838"/>
                    </a:lnTo>
                    <a:lnTo>
                      <a:pt x="775" y="1825"/>
                    </a:lnTo>
                    <a:lnTo>
                      <a:pt x="782" y="1810"/>
                    </a:lnTo>
                    <a:lnTo>
                      <a:pt x="640" y="1810"/>
                    </a:lnTo>
                    <a:lnTo>
                      <a:pt x="500" y="1810"/>
                    </a:lnTo>
                    <a:lnTo>
                      <a:pt x="361" y="1810"/>
                    </a:lnTo>
                    <a:lnTo>
                      <a:pt x="316" y="1806"/>
                    </a:lnTo>
                    <a:lnTo>
                      <a:pt x="273" y="1799"/>
                    </a:lnTo>
                    <a:lnTo>
                      <a:pt x="233" y="1788"/>
                    </a:lnTo>
                    <a:lnTo>
                      <a:pt x="196" y="1770"/>
                    </a:lnTo>
                    <a:lnTo>
                      <a:pt x="159" y="1747"/>
                    </a:lnTo>
                    <a:lnTo>
                      <a:pt x="126" y="1722"/>
                    </a:lnTo>
                    <a:lnTo>
                      <a:pt x="94" y="1690"/>
                    </a:lnTo>
                    <a:lnTo>
                      <a:pt x="66" y="1654"/>
                    </a:lnTo>
                    <a:lnTo>
                      <a:pt x="42" y="1617"/>
                    </a:lnTo>
                    <a:lnTo>
                      <a:pt x="24" y="1577"/>
                    </a:lnTo>
                    <a:lnTo>
                      <a:pt x="12" y="1535"/>
                    </a:lnTo>
                    <a:lnTo>
                      <a:pt x="4" y="1491"/>
                    </a:lnTo>
                    <a:lnTo>
                      <a:pt x="1" y="1445"/>
                    </a:lnTo>
                    <a:lnTo>
                      <a:pt x="2" y="910"/>
                    </a:lnTo>
                    <a:lnTo>
                      <a:pt x="0" y="376"/>
                    </a:lnTo>
                    <a:lnTo>
                      <a:pt x="2" y="336"/>
                    </a:lnTo>
                    <a:lnTo>
                      <a:pt x="8" y="296"/>
                    </a:lnTo>
                    <a:lnTo>
                      <a:pt x="18" y="257"/>
                    </a:lnTo>
                    <a:lnTo>
                      <a:pt x="32" y="219"/>
                    </a:lnTo>
                    <a:lnTo>
                      <a:pt x="51" y="183"/>
                    </a:lnTo>
                    <a:lnTo>
                      <a:pt x="73" y="150"/>
                    </a:lnTo>
                    <a:lnTo>
                      <a:pt x="99" y="118"/>
                    </a:lnTo>
                    <a:lnTo>
                      <a:pt x="128" y="88"/>
                    </a:lnTo>
                    <a:lnTo>
                      <a:pt x="161" y="64"/>
                    </a:lnTo>
                    <a:lnTo>
                      <a:pt x="198" y="41"/>
                    </a:lnTo>
                    <a:lnTo>
                      <a:pt x="237" y="25"/>
                    </a:lnTo>
                    <a:lnTo>
                      <a:pt x="280" y="11"/>
                    </a:lnTo>
                    <a:lnTo>
                      <a:pt x="326" y="2"/>
                    </a:lnTo>
                    <a:lnTo>
                      <a:pt x="376" y="0"/>
                    </a:lnTo>
                    <a:close/>
                  </a:path>
                </a:pathLst>
              </a:custGeom>
              <a:solidFill>
                <a:srgbClr val="C00000"/>
              </a:solid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
            <p:nvSpPr>
              <p:cNvPr id="6" name="TextBox 5"/>
              <p:cNvSpPr txBox="1"/>
              <p:nvPr/>
            </p:nvSpPr>
            <p:spPr>
              <a:xfrm>
                <a:off x="5768719" y="4438235"/>
                <a:ext cx="529632" cy="517065"/>
              </a:xfrm>
              <a:prstGeom prst="rect">
                <a:avLst/>
              </a:prstGeom>
              <a:noFill/>
            </p:spPr>
            <p:txBody>
              <a:bodyPr wrap="none" lIns="186494" tIns="149196" rIns="186494" bIns="149196" rtlCol="0">
                <a:spAutoFit/>
              </a:bodyPr>
              <a:lstStyle/>
              <a:p>
                <a:pPr>
                  <a:lnSpc>
                    <a:spcPct val="90000"/>
                  </a:lnSpc>
                  <a:spcAft>
                    <a:spcPts val="612"/>
                  </a:spcAft>
                </a:pPr>
                <a:r>
                  <a:rPr lang="en-US" sz="1632" dirty="0">
                    <a:latin typeface="Arial Black" panose="020B0A04020102020204" pitchFamily="34" charset="0"/>
                  </a:rPr>
                  <a:t>X</a:t>
                </a:r>
              </a:p>
            </p:txBody>
          </p:sp>
          <p:sp>
            <p:nvSpPr>
              <p:cNvPr id="11" name="Rectangle 10"/>
              <p:cNvSpPr/>
              <p:nvPr/>
            </p:nvSpPr>
            <p:spPr bwMode="auto">
              <a:xfrm>
                <a:off x="5768719" y="4836015"/>
                <a:ext cx="670686" cy="4088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5097893" y="4887933"/>
                <a:ext cx="1954658" cy="414147"/>
              </a:xfrm>
              <a:prstGeom prst="rect">
                <a:avLst/>
              </a:prstGeom>
            </p:spPr>
            <p:txBody>
              <a:bodyPr wrap="none">
                <a:spAutoFit/>
              </a:bodyPr>
              <a:lstStyle/>
              <a:p>
                <a:pPr algn="ctr"/>
                <a:r>
                  <a:rPr lang="en-US" sz="1071" b="1" dirty="0">
                    <a:solidFill>
                      <a:srgbClr val="C00000"/>
                    </a:solidFill>
                  </a:rPr>
                  <a:t>Your trial is about to expire</a:t>
                </a:r>
              </a:p>
              <a:p>
                <a:pPr algn="ctr">
                  <a:spcAft>
                    <a:spcPts val="612"/>
                  </a:spcAft>
                </a:pPr>
                <a:r>
                  <a:rPr lang="en-US" sz="1020" dirty="0">
                    <a:solidFill>
                      <a:schemeClr val="bg1"/>
                    </a:solidFill>
                  </a:rPr>
                  <a:t>Sign up now!</a:t>
                </a:r>
              </a:p>
            </p:txBody>
          </p:sp>
          <p:sp>
            <p:nvSpPr>
              <p:cNvPr id="12" name="Rounded Rectangle 11"/>
              <p:cNvSpPr/>
              <p:nvPr/>
            </p:nvSpPr>
            <p:spPr>
              <a:xfrm>
                <a:off x="6027883" y="5345548"/>
                <a:ext cx="649812" cy="147291"/>
              </a:xfrm>
              <a:prstGeom prst="roundRect">
                <a:avLst/>
              </a:prstGeom>
              <a:solidFill>
                <a:schemeClr val="accent4"/>
              </a:solidFill>
            </p:spPr>
            <p:txBody>
              <a:bodyPr wrap="none" lIns="0" tIns="0" rIns="0" bIns="0" anchor="ctr">
                <a:noAutofit/>
              </a:bodyPr>
              <a:lstStyle/>
              <a:p>
                <a:pPr lvl="0" algn="ctr"/>
                <a:r>
                  <a:rPr lang="en-US" sz="612" dirty="0"/>
                  <a:t>Yes! Sign me up!</a:t>
                </a:r>
              </a:p>
            </p:txBody>
          </p:sp>
          <p:sp>
            <p:nvSpPr>
              <p:cNvPr id="37" name="Rounded Rectangle 36"/>
              <p:cNvSpPr/>
              <p:nvPr/>
            </p:nvSpPr>
            <p:spPr>
              <a:xfrm>
                <a:off x="5429553" y="5345548"/>
                <a:ext cx="533365" cy="147291"/>
              </a:xfrm>
              <a:prstGeom prst="roundRect">
                <a:avLst/>
              </a:prstGeom>
              <a:solidFill>
                <a:schemeClr val="bg1">
                  <a:lumMod val="40000"/>
                  <a:lumOff val="60000"/>
                </a:schemeClr>
              </a:solidFill>
            </p:spPr>
            <p:txBody>
              <a:bodyPr wrap="none" lIns="0" tIns="0" rIns="0" bIns="0" anchor="ctr">
                <a:noAutofit/>
              </a:bodyPr>
              <a:lstStyle/>
              <a:p>
                <a:pPr lvl="0" algn="ctr"/>
                <a:r>
                  <a:rPr lang="en-US" sz="612" dirty="0"/>
                  <a:t>No thanks</a:t>
                </a:r>
              </a:p>
            </p:txBody>
          </p:sp>
        </p:grpSp>
        <p:pic>
          <p:nvPicPr>
            <p:cNvPr id="14340" name="Picture 4" descr="http://www.wingadgetnews.com/wp-content/uploads/2012/06/windows-phone-8-start-screen.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6200000">
              <a:off x="3319215" y="4888792"/>
              <a:ext cx="2095319" cy="13210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Sarah\Desktop\1393_Mobile Engagement_Jessica\Client supplied\WinPhon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857034" y="3736550"/>
              <a:ext cx="4400845" cy="23998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3231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1+#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collected data in real time</a:t>
            </a:r>
          </a:p>
        </p:txBody>
      </p:sp>
      <p:sp>
        <p:nvSpPr>
          <p:cNvPr id="3" name="Text Placeholder 2"/>
          <p:cNvSpPr>
            <a:spLocks noGrp="1"/>
          </p:cNvSpPr>
          <p:nvPr>
            <p:ph type="body" sz="quarter" idx="13"/>
          </p:nvPr>
        </p:nvSpPr>
        <p:spPr>
          <a:xfrm>
            <a:off x="419456" y="1188961"/>
            <a:ext cx="11624934" cy="995990"/>
          </a:xfrm>
        </p:spPr>
        <p:txBody>
          <a:bodyPr/>
          <a:lstStyle/>
          <a:p>
            <a:pPr marL="0" indent="0">
              <a:buNone/>
            </a:pPr>
            <a:r>
              <a:rPr lang="en-US" b="1" dirty="0">
                <a:gradFill>
                  <a:gsLst>
                    <a:gs pos="2917">
                      <a:schemeClr val="tx1"/>
                    </a:gs>
                    <a:gs pos="30000">
                      <a:schemeClr val="tx1"/>
                    </a:gs>
                  </a:gsLst>
                  <a:lin ang="5400000" scaled="0"/>
                </a:gradFill>
              </a:rPr>
              <a:t>Real time Sessions</a:t>
            </a:r>
          </a:p>
          <a:p>
            <a:endParaRPr lang="en-US" dirty="0"/>
          </a:p>
        </p:txBody>
      </p:sp>
      <p:pic>
        <p:nvPicPr>
          <p:cNvPr id="4" name="Picture 3"/>
          <p:cNvPicPr>
            <a:picLocks noChangeAspect="1"/>
          </p:cNvPicPr>
          <p:nvPr/>
        </p:nvPicPr>
        <p:blipFill>
          <a:blip r:embed="rId3"/>
          <a:stretch>
            <a:fillRect/>
          </a:stretch>
        </p:blipFill>
        <p:spPr>
          <a:xfrm>
            <a:off x="308641" y="1738399"/>
            <a:ext cx="3716921" cy="4114217"/>
          </a:xfrm>
          <a:prstGeom prst="rect">
            <a:avLst/>
          </a:prstGeom>
        </p:spPr>
      </p:pic>
      <p:pic>
        <p:nvPicPr>
          <p:cNvPr id="5" name="Picture 4"/>
          <p:cNvPicPr>
            <a:picLocks noChangeAspect="1"/>
          </p:cNvPicPr>
          <p:nvPr/>
        </p:nvPicPr>
        <p:blipFill>
          <a:blip r:embed="rId4"/>
          <a:stretch>
            <a:fillRect/>
          </a:stretch>
        </p:blipFill>
        <p:spPr>
          <a:xfrm>
            <a:off x="8329557" y="1748825"/>
            <a:ext cx="3733270" cy="4176125"/>
          </a:xfrm>
          <a:prstGeom prst="rect">
            <a:avLst/>
          </a:prstGeom>
        </p:spPr>
      </p:pic>
      <p:pic>
        <p:nvPicPr>
          <p:cNvPr id="6" name="Picture 5"/>
          <p:cNvPicPr>
            <a:picLocks noChangeAspect="1"/>
          </p:cNvPicPr>
          <p:nvPr/>
        </p:nvPicPr>
        <p:blipFill>
          <a:blip r:embed="rId5"/>
          <a:stretch>
            <a:fillRect/>
          </a:stretch>
        </p:blipFill>
        <p:spPr>
          <a:xfrm>
            <a:off x="4161306" y="1748825"/>
            <a:ext cx="4067030" cy="3728514"/>
          </a:xfrm>
          <a:prstGeom prst="rect">
            <a:avLst/>
          </a:prstGeom>
        </p:spPr>
      </p:pic>
      <p:sp>
        <p:nvSpPr>
          <p:cNvPr id="8" name="TextBox 7"/>
          <p:cNvSpPr txBox="1"/>
          <p:nvPr/>
        </p:nvSpPr>
        <p:spPr>
          <a:xfrm>
            <a:off x="3978670" y="1058920"/>
            <a:ext cx="4149137"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Real time Crash reporting</a:t>
            </a:r>
          </a:p>
        </p:txBody>
      </p:sp>
      <p:sp>
        <p:nvSpPr>
          <p:cNvPr id="9" name="TextBox 8"/>
          <p:cNvSpPr txBox="1"/>
          <p:nvPr/>
        </p:nvSpPr>
        <p:spPr>
          <a:xfrm>
            <a:off x="8175954" y="1053049"/>
            <a:ext cx="2791111"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Real time Events</a:t>
            </a:r>
          </a:p>
        </p:txBody>
      </p:sp>
    </p:spTree>
    <p:extLst>
      <p:ext uri="{BB962C8B-B14F-4D97-AF65-F5344CB8AC3E}">
        <p14:creationId xmlns:p14="http://schemas.microsoft.com/office/powerpoint/2010/main" val="35320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aggregated analytics</a:t>
            </a:r>
          </a:p>
        </p:txBody>
      </p:sp>
      <p:sp>
        <p:nvSpPr>
          <p:cNvPr id="3" name="Text Placeholder 2"/>
          <p:cNvSpPr>
            <a:spLocks noGrp="1"/>
          </p:cNvSpPr>
          <p:nvPr>
            <p:ph type="body" sz="quarter" idx="13"/>
          </p:nvPr>
        </p:nvSpPr>
        <p:spPr>
          <a:xfrm>
            <a:off x="419456" y="1188961"/>
            <a:ext cx="11624934" cy="572547"/>
          </a:xfrm>
        </p:spPr>
        <p:txBody>
          <a:bodyPr/>
          <a:lstStyle/>
          <a:p>
            <a:pPr marL="0" indent="0">
              <a:buNone/>
            </a:pPr>
            <a:r>
              <a:rPr lang="en-US" b="1" dirty="0">
                <a:gradFill>
                  <a:gsLst>
                    <a:gs pos="2917">
                      <a:schemeClr val="tx1"/>
                    </a:gs>
                    <a:gs pos="30000">
                      <a:schemeClr val="tx1"/>
                    </a:gs>
                  </a:gsLst>
                  <a:lin ang="5400000" scaled="0"/>
                </a:gradFill>
              </a:rPr>
              <a:t>Users</a:t>
            </a:r>
            <a:endParaRPr lang="en-US" dirty="0"/>
          </a:p>
        </p:txBody>
      </p:sp>
      <p:pic>
        <p:nvPicPr>
          <p:cNvPr id="4" name="Picture 3"/>
          <p:cNvPicPr>
            <a:picLocks noChangeAspect="1"/>
          </p:cNvPicPr>
          <p:nvPr/>
        </p:nvPicPr>
        <p:blipFill>
          <a:blip r:embed="rId2"/>
          <a:stretch>
            <a:fillRect/>
          </a:stretch>
        </p:blipFill>
        <p:spPr>
          <a:xfrm>
            <a:off x="559318" y="1663772"/>
            <a:ext cx="3772601" cy="4556692"/>
          </a:xfrm>
          <a:prstGeom prst="rect">
            <a:avLst/>
          </a:prstGeom>
        </p:spPr>
      </p:pic>
      <p:pic>
        <p:nvPicPr>
          <p:cNvPr id="5" name="Picture 4"/>
          <p:cNvPicPr>
            <a:picLocks noChangeAspect="1"/>
          </p:cNvPicPr>
          <p:nvPr/>
        </p:nvPicPr>
        <p:blipFill>
          <a:blip r:embed="rId3"/>
          <a:stretch>
            <a:fillRect/>
          </a:stretch>
        </p:blipFill>
        <p:spPr>
          <a:xfrm>
            <a:off x="6368207" y="1663772"/>
            <a:ext cx="5063030" cy="4424125"/>
          </a:xfrm>
          <a:prstGeom prst="rect">
            <a:avLst/>
          </a:prstGeom>
        </p:spPr>
      </p:pic>
      <p:sp>
        <p:nvSpPr>
          <p:cNvPr id="7" name="TextBox 6"/>
          <p:cNvSpPr txBox="1"/>
          <p:nvPr/>
        </p:nvSpPr>
        <p:spPr>
          <a:xfrm>
            <a:off x="6507901" y="1165753"/>
            <a:ext cx="3123757" cy="634440"/>
          </a:xfrm>
          <a:prstGeom prst="rect">
            <a:avLst/>
          </a:prstGeom>
          <a:noFill/>
        </p:spPr>
        <p:txBody>
          <a:bodyPr wrap="square" lIns="182854" tIns="146283" rIns="182854" bIns="146283"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Retention</a:t>
            </a:r>
          </a:p>
        </p:txBody>
      </p:sp>
    </p:spTree>
    <p:extLst>
      <p:ext uri="{BB962C8B-B14F-4D97-AF65-F5344CB8AC3E}">
        <p14:creationId xmlns:p14="http://schemas.microsoft.com/office/powerpoint/2010/main" val="33275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aggregated analytics</a:t>
            </a:r>
          </a:p>
        </p:txBody>
      </p:sp>
      <p:sp>
        <p:nvSpPr>
          <p:cNvPr id="7" name="Text Placeholder 6"/>
          <p:cNvSpPr>
            <a:spLocks noGrp="1"/>
          </p:cNvSpPr>
          <p:nvPr>
            <p:ph type="body" sz="quarter" idx="13"/>
          </p:nvPr>
        </p:nvSpPr>
        <p:spPr>
          <a:xfrm>
            <a:off x="419456" y="1188961"/>
            <a:ext cx="11624934" cy="995990"/>
          </a:xfrm>
        </p:spPr>
        <p:txBody>
          <a:bodyPr/>
          <a:lstStyle/>
          <a:p>
            <a:pPr marL="0" indent="0">
              <a:buNone/>
            </a:pPr>
            <a:r>
              <a:rPr lang="en-US" b="1" dirty="0">
                <a:gradFill>
                  <a:gsLst>
                    <a:gs pos="2917">
                      <a:schemeClr val="tx1"/>
                    </a:gs>
                    <a:gs pos="30000">
                      <a:schemeClr val="tx1"/>
                    </a:gs>
                  </a:gsLst>
                  <a:lin ang="5400000" scaled="0"/>
                </a:gradFill>
              </a:rPr>
              <a:t>Activities /Screens</a:t>
            </a:r>
          </a:p>
          <a:p>
            <a:pPr marL="0" indent="0">
              <a:buNone/>
            </a:pPr>
            <a:endParaRPr lang="en-US" dirty="0"/>
          </a:p>
        </p:txBody>
      </p:sp>
      <p:pic>
        <p:nvPicPr>
          <p:cNvPr id="3" name="Picture 2"/>
          <p:cNvPicPr>
            <a:picLocks noChangeAspect="1"/>
          </p:cNvPicPr>
          <p:nvPr/>
        </p:nvPicPr>
        <p:blipFill>
          <a:blip r:embed="rId3"/>
          <a:stretch>
            <a:fillRect/>
          </a:stretch>
        </p:blipFill>
        <p:spPr>
          <a:xfrm>
            <a:off x="411228" y="1592853"/>
            <a:ext cx="3986066" cy="4627611"/>
          </a:xfrm>
          <a:prstGeom prst="rect">
            <a:avLst/>
          </a:prstGeom>
        </p:spPr>
      </p:pic>
      <p:pic>
        <p:nvPicPr>
          <p:cNvPr id="4" name="Picture 3"/>
          <p:cNvPicPr>
            <a:picLocks noChangeAspect="1"/>
          </p:cNvPicPr>
          <p:nvPr/>
        </p:nvPicPr>
        <p:blipFill>
          <a:blip r:embed="rId4"/>
          <a:stretch>
            <a:fillRect/>
          </a:stretch>
        </p:blipFill>
        <p:spPr>
          <a:xfrm>
            <a:off x="5375250" y="1592853"/>
            <a:ext cx="6095135" cy="4715785"/>
          </a:xfrm>
          <a:prstGeom prst="rect">
            <a:avLst/>
          </a:prstGeom>
        </p:spPr>
      </p:pic>
      <p:sp>
        <p:nvSpPr>
          <p:cNvPr id="6" name="TextBox 5"/>
          <p:cNvSpPr txBox="1"/>
          <p:nvPr/>
        </p:nvSpPr>
        <p:spPr>
          <a:xfrm>
            <a:off x="5375250" y="1165753"/>
            <a:ext cx="5028486" cy="634440"/>
          </a:xfrm>
          <a:prstGeom prst="rect">
            <a:avLst/>
          </a:prstGeom>
          <a:noFill/>
        </p:spPr>
        <p:txBody>
          <a:bodyPr wrap="square" lIns="182854" tIns="146283" rIns="182854" bIns="146283"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User path based on Activities</a:t>
            </a:r>
          </a:p>
        </p:txBody>
      </p:sp>
    </p:spTree>
    <p:extLst>
      <p:ext uri="{BB962C8B-B14F-4D97-AF65-F5344CB8AC3E}">
        <p14:creationId xmlns:p14="http://schemas.microsoft.com/office/powerpoint/2010/main" val="10479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solidFill>
            <a:srgbClr val="B4009E">
              <a:alpha val="90000"/>
            </a:srgbClr>
          </a:solidFill>
          <a:ln>
            <a:solidFill>
              <a:srgbClr val="B4009E"/>
            </a:solidFill>
          </a:ln>
        </p:spPr>
        <p:txBody>
          <a:bodyPr/>
          <a:lstStyle/>
          <a:p>
            <a:r>
              <a:rPr lang="en-US" dirty="0"/>
              <a:t>Demo: Instrument a Windows 10 UWP for Analytics</a:t>
            </a:r>
          </a:p>
        </p:txBody>
      </p:sp>
    </p:spTree>
    <p:extLst>
      <p:ext uri="{BB962C8B-B14F-4D97-AF65-F5344CB8AC3E}">
        <p14:creationId xmlns:p14="http://schemas.microsoft.com/office/powerpoint/2010/main" val="41218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user segments</a:t>
            </a:r>
          </a:p>
        </p:txBody>
      </p:sp>
      <p:sp>
        <p:nvSpPr>
          <p:cNvPr id="3" name="Text Placeholder 2"/>
          <p:cNvSpPr>
            <a:spLocks noGrp="1"/>
          </p:cNvSpPr>
          <p:nvPr>
            <p:ph type="body" sz="quarter" idx="13"/>
          </p:nvPr>
        </p:nvSpPr>
        <p:spPr>
          <a:xfrm>
            <a:off x="410404" y="1165754"/>
            <a:ext cx="11398029" cy="586764"/>
          </a:xfrm>
        </p:spPr>
        <p:txBody>
          <a:bodyPr/>
          <a:lstStyle/>
          <a:p>
            <a:r>
              <a:rPr lang="en-US" sz="2400" b="1" dirty="0">
                <a:gradFill>
                  <a:gsLst>
                    <a:gs pos="2917">
                      <a:schemeClr val="tx1"/>
                    </a:gs>
                    <a:gs pos="30000">
                      <a:schemeClr val="tx1"/>
                    </a:gs>
                  </a:gsLst>
                  <a:lin ang="5400000" scaled="0"/>
                </a:gradFill>
              </a:rPr>
              <a:t>Choose criterion type  </a:t>
            </a:r>
          </a:p>
        </p:txBody>
      </p:sp>
      <p:pic>
        <p:nvPicPr>
          <p:cNvPr id="7" name="Picture 6"/>
          <p:cNvPicPr>
            <a:picLocks noChangeAspect="1"/>
          </p:cNvPicPr>
          <p:nvPr/>
        </p:nvPicPr>
        <p:blipFill>
          <a:blip r:embed="rId3"/>
          <a:stretch>
            <a:fillRect/>
          </a:stretch>
        </p:blipFill>
        <p:spPr>
          <a:xfrm>
            <a:off x="365498" y="1884081"/>
            <a:ext cx="3264253" cy="2285676"/>
          </a:xfrm>
          <a:prstGeom prst="rect">
            <a:avLst/>
          </a:prstGeom>
        </p:spPr>
      </p:pic>
      <p:pic>
        <p:nvPicPr>
          <p:cNvPr id="8" name="Picture 7"/>
          <p:cNvPicPr>
            <a:picLocks noChangeAspect="1"/>
          </p:cNvPicPr>
          <p:nvPr/>
        </p:nvPicPr>
        <p:blipFill>
          <a:blip r:embed="rId4"/>
          <a:stretch>
            <a:fillRect/>
          </a:stretch>
        </p:blipFill>
        <p:spPr>
          <a:xfrm>
            <a:off x="4076497" y="2629770"/>
            <a:ext cx="3276135" cy="2414738"/>
          </a:xfrm>
          <a:prstGeom prst="rect">
            <a:avLst/>
          </a:prstGeom>
        </p:spPr>
      </p:pic>
      <p:pic>
        <p:nvPicPr>
          <p:cNvPr id="9" name="Picture 8"/>
          <p:cNvPicPr>
            <a:picLocks noChangeAspect="1"/>
          </p:cNvPicPr>
          <p:nvPr/>
        </p:nvPicPr>
        <p:blipFill>
          <a:blip r:embed="rId5"/>
          <a:stretch>
            <a:fillRect/>
          </a:stretch>
        </p:blipFill>
        <p:spPr>
          <a:xfrm>
            <a:off x="6522994" y="3658262"/>
            <a:ext cx="3264942" cy="2572378"/>
          </a:xfrm>
          <a:prstGeom prst="rect">
            <a:avLst/>
          </a:prstGeom>
        </p:spPr>
      </p:pic>
      <p:pic>
        <p:nvPicPr>
          <p:cNvPr id="10" name="Picture 9"/>
          <p:cNvPicPr>
            <a:picLocks noChangeAspect="1"/>
          </p:cNvPicPr>
          <p:nvPr/>
        </p:nvPicPr>
        <p:blipFill>
          <a:blip r:embed="rId6"/>
          <a:stretch>
            <a:fillRect/>
          </a:stretch>
        </p:blipFill>
        <p:spPr>
          <a:xfrm>
            <a:off x="8652049" y="4840667"/>
            <a:ext cx="3754957" cy="2023776"/>
          </a:xfrm>
          <a:prstGeom prst="rect">
            <a:avLst/>
          </a:prstGeom>
        </p:spPr>
      </p:pic>
      <p:sp>
        <p:nvSpPr>
          <p:cNvPr id="12" name="TextBox 11"/>
          <p:cNvSpPr txBox="1"/>
          <p:nvPr/>
        </p:nvSpPr>
        <p:spPr>
          <a:xfrm>
            <a:off x="7398362" y="1131924"/>
            <a:ext cx="4100389" cy="1651487"/>
          </a:xfrm>
          <a:prstGeom prst="rect">
            <a:avLst/>
          </a:prstGeom>
          <a:noFill/>
        </p:spPr>
        <p:txBody>
          <a:bodyPr wrap="square" lIns="182854" tIns="146283" rIns="182854" bIns="146283"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Configure the different parameters of the criterion to create the segment – all via UI</a:t>
            </a:r>
          </a:p>
        </p:txBody>
      </p:sp>
    </p:spTree>
    <p:extLst>
      <p:ext uri="{BB962C8B-B14F-4D97-AF65-F5344CB8AC3E}">
        <p14:creationId xmlns:p14="http://schemas.microsoft.com/office/powerpoint/2010/main" val="29882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notifications</a:t>
            </a:r>
          </a:p>
        </p:txBody>
      </p:sp>
      <p:sp>
        <p:nvSpPr>
          <p:cNvPr id="10" name="Text Placeholder 9"/>
          <p:cNvSpPr>
            <a:spLocks noGrp="1"/>
          </p:cNvSpPr>
          <p:nvPr>
            <p:ph type="body" sz="quarter" idx="10"/>
          </p:nvPr>
        </p:nvSpPr>
        <p:spPr>
          <a:xfrm>
            <a:off x="274639" y="1212849"/>
            <a:ext cx="5486399" cy="1834348"/>
          </a:xfrm>
        </p:spPr>
        <p:txBody>
          <a:bodyPr/>
          <a:lstStyle/>
          <a:p>
            <a:r>
              <a:rPr lang="en-US" dirty="0">
                <a:gradFill>
                  <a:gsLst>
                    <a:gs pos="2917">
                      <a:schemeClr val="tx1"/>
                    </a:gs>
                    <a:gs pos="30000">
                      <a:schemeClr val="tx1"/>
                    </a:gs>
                  </a:gsLst>
                  <a:lin ang="5400000" scaled="0"/>
                </a:gradFill>
              </a:rPr>
              <a:t>Configure Anytime/In-session/In-activity</a:t>
            </a:r>
          </a:p>
          <a:p>
            <a:endParaRPr lang="en-US" dirty="0"/>
          </a:p>
        </p:txBody>
      </p:sp>
      <p:sp>
        <p:nvSpPr>
          <p:cNvPr id="13" name="Text Placeholder 12"/>
          <p:cNvSpPr>
            <a:spLocks noGrp="1"/>
          </p:cNvSpPr>
          <p:nvPr>
            <p:ph type="body" sz="quarter" idx="11"/>
          </p:nvPr>
        </p:nvSpPr>
        <p:spPr>
          <a:xfrm>
            <a:off x="6675439" y="1212849"/>
            <a:ext cx="5486399" cy="1834348"/>
          </a:xfrm>
        </p:spPr>
        <p:txBody>
          <a:bodyPr/>
          <a:lstStyle/>
          <a:p>
            <a:r>
              <a:rPr lang="en-US" dirty="0">
                <a:gradFill>
                  <a:gsLst>
                    <a:gs pos="2917">
                      <a:schemeClr val="tx1"/>
                    </a:gs>
                    <a:gs pos="30000">
                      <a:schemeClr val="tx1"/>
                    </a:gs>
                  </a:gsLst>
                  <a:lin ang="5400000" scaled="0"/>
                </a:gradFill>
              </a:rPr>
              <a:t>Configure Text/Web or HTML content</a:t>
            </a:r>
          </a:p>
          <a:p>
            <a:endParaRPr lang="en-US" dirty="0"/>
          </a:p>
        </p:txBody>
      </p:sp>
      <p:pic>
        <p:nvPicPr>
          <p:cNvPr id="4" name="Picture 3"/>
          <p:cNvPicPr>
            <a:picLocks noChangeAspect="1"/>
          </p:cNvPicPr>
          <p:nvPr/>
        </p:nvPicPr>
        <p:blipFill>
          <a:blip r:embed="rId2"/>
          <a:stretch>
            <a:fillRect/>
          </a:stretch>
        </p:blipFill>
        <p:spPr>
          <a:xfrm>
            <a:off x="348137" y="2450896"/>
            <a:ext cx="5949820" cy="3961840"/>
          </a:xfrm>
          <a:prstGeom prst="rect">
            <a:avLst/>
          </a:prstGeom>
        </p:spPr>
      </p:pic>
      <p:pic>
        <p:nvPicPr>
          <p:cNvPr id="5" name="Picture 4"/>
          <p:cNvPicPr>
            <a:picLocks noChangeAspect="1"/>
          </p:cNvPicPr>
          <p:nvPr/>
        </p:nvPicPr>
        <p:blipFill>
          <a:blip r:embed="rId3"/>
          <a:stretch>
            <a:fillRect/>
          </a:stretch>
        </p:blipFill>
        <p:spPr>
          <a:xfrm>
            <a:off x="6739961" y="2450896"/>
            <a:ext cx="4799919" cy="4381577"/>
          </a:xfrm>
          <a:prstGeom prst="rect">
            <a:avLst/>
          </a:prstGeom>
        </p:spPr>
      </p:pic>
      <p:sp>
        <p:nvSpPr>
          <p:cNvPr id="3" name="Rectangle 2"/>
          <p:cNvSpPr/>
          <p:nvPr/>
        </p:nvSpPr>
        <p:spPr bwMode="auto">
          <a:xfrm>
            <a:off x="2256399" y="4487722"/>
            <a:ext cx="2133297" cy="533324"/>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7800887" y="2450896"/>
            <a:ext cx="2590432" cy="533324"/>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561156" y="5438057"/>
            <a:ext cx="2285676" cy="533324"/>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7284886" y="3330550"/>
            <a:ext cx="2971379" cy="533324"/>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7208697" y="4204482"/>
            <a:ext cx="3428514" cy="1045131"/>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3137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8300" y="109537"/>
            <a:ext cx="8915400" cy="6638925"/>
          </a:xfrm>
          <a:prstGeom prst="rect">
            <a:avLst/>
          </a:prstGeom>
        </p:spPr>
      </p:pic>
    </p:spTree>
    <p:extLst>
      <p:ext uri="{BB962C8B-B14F-4D97-AF65-F5344CB8AC3E}">
        <p14:creationId xmlns:p14="http://schemas.microsoft.com/office/powerpoint/2010/main" val="103936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Targeting notifications</a:t>
            </a:r>
          </a:p>
        </p:txBody>
      </p:sp>
      <p:sp>
        <p:nvSpPr>
          <p:cNvPr id="5" name="Text Placeholder 4"/>
          <p:cNvSpPr>
            <a:spLocks noGrp="1"/>
          </p:cNvSpPr>
          <p:nvPr>
            <p:ph type="body" sz="quarter" idx="13"/>
          </p:nvPr>
        </p:nvSpPr>
        <p:spPr>
          <a:xfrm>
            <a:off x="410404" y="1165754"/>
            <a:ext cx="11398029" cy="561372"/>
          </a:xfrm>
        </p:spPr>
        <p:txBody>
          <a:bodyPr/>
          <a:lstStyle/>
          <a:p>
            <a:endParaRPr lang="en-US" dirty="0"/>
          </a:p>
        </p:txBody>
      </p:sp>
      <p:pic>
        <p:nvPicPr>
          <p:cNvPr id="4" name="Picture 3"/>
          <p:cNvPicPr>
            <a:picLocks noChangeAspect="1"/>
          </p:cNvPicPr>
          <p:nvPr/>
        </p:nvPicPr>
        <p:blipFill>
          <a:blip r:embed="rId3"/>
          <a:stretch>
            <a:fillRect/>
          </a:stretch>
        </p:blipFill>
        <p:spPr>
          <a:xfrm>
            <a:off x="504048" y="1224088"/>
            <a:ext cx="5257055" cy="5459751"/>
          </a:xfrm>
          <a:prstGeom prst="rect">
            <a:avLst/>
          </a:prstGeom>
        </p:spPr>
      </p:pic>
      <p:pic>
        <p:nvPicPr>
          <p:cNvPr id="2" name="Picture 1"/>
          <p:cNvPicPr>
            <a:picLocks noChangeAspect="1"/>
          </p:cNvPicPr>
          <p:nvPr/>
        </p:nvPicPr>
        <p:blipFill>
          <a:blip r:embed="rId4"/>
          <a:stretch>
            <a:fillRect/>
          </a:stretch>
        </p:blipFill>
        <p:spPr>
          <a:xfrm>
            <a:off x="6219421" y="2756009"/>
            <a:ext cx="5680857" cy="1869819"/>
          </a:xfrm>
          <a:prstGeom prst="rect">
            <a:avLst/>
          </a:prstGeom>
        </p:spPr>
      </p:pic>
      <p:sp>
        <p:nvSpPr>
          <p:cNvPr id="6" name="Rectangle 5"/>
          <p:cNvSpPr/>
          <p:nvPr/>
        </p:nvSpPr>
        <p:spPr bwMode="auto">
          <a:xfrm>
            <a:off x="1036668" y="2222685"/>
            <a:ext cx="3962542" cy="1274577"/>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656426" y="4487722"/>
            <a:ext cx="1219027" cy="1828541"/>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098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solidFill>
            <a:schemeClr val="accent1">
              <a:alpha val="90000"/>
            </a:schemeClr>
          </a:solidFill>
        </p:spPr>
        <p:txBody>
          <a:bodyPr/>
          <a:lstStyle/>
          <a:p>
            <a:r>
              <a:rPr lang="en-US" dirty="0"/>
              <a:t>Demo: Send notifications</a:t>
            </a:r>
          </a:p>
        </p:txBody>
      </p:sp>
    </p:spTree>
    <p:extLst>
      <p:ext uri="{BB962C8B-B14F-4D97-AF65-F5344CB8AC3E}">
        <p14:creationId xmlns:p14="http://schemas.microsoft.com/office/powerpoint/2010/main" val="41202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57735" indent="-291436">
              <a:defRPr>
                <a:solidFill>
                  <a:schemeClr val="tx1"/>
                </a:solidFill>
                <a:latin typeface="Segoe UI" panose="020B0502040204020203" pitchFamily="34" charset="0"/>
              </a:defRPr>
            </a:lvl2pPr>
            <a:lvl3pPr marL="1165746" indent="-233149">
              <a:defRPr>
                <a:solidFill>
                  <a:schemeClr val="tx1"/>
                </a:solidFill>
                <a:latin typeface="Segoe UI" panose="020B0502040204020203" pitchFamily="34" charset="0"/>
              </a:defRPr>
            </a:lvl3pPr>
            <a:lvl4pPr marL="1632044" indent="-233149">
              <a:defRPr>
                <a:solidFill>
                  <a:schemeClr val="tx1"/>
                </a:solidFill>
                <a:latin typeface="Segoe UI" panose="020B0502040204020203" pitchFamily="34" charset="0"/>
              </a:defRPr>
            </a:lvl4pPr>
            <a:lvl5pPr marL="2098342" indent="-233149">
              <a:defRPr>
                <a:solidFill>
                  <a:schemeClr val="tx1"/>
                </a:solidFill>
                <a:latin typeface="Segoe UI" panose="020B0502040204020203" pitchFamily="34" charset="0"/>
              </a:defRPr>
            </a:lvl5pPr>
            <a:lvl6pPr marL="2564641" indent="-233149" defTabSz="466298" fontAlgn="base">
              <a:spcBef>
                <a:spcPct val="0"/>
              </a:spcBef>
              <a:spcAft>
                <a:spcPct val="0"/>
              </a:spcAft>
              <a:defRPr>
                <a:solidFill>
                  <a:schemeClr val="tx1"/>
                </a:solidFill>
                <a:latin typeface="Segoe UI" panose="020B0502040204020203" pitchFamily="34" charset="0"/>
              </a:defRPr>
            </a:lvl6pPr>
            <a:lvl7pPr marL="3030939" indent="-233149" defTabSz="466298" fontAlgn="base">
              <a:spcBef>
                <a:spcPct val="0"/>
              </a:spcBef>
              <a:spcAft>
                <a:spcPct val="0"/>
              </a:spcAft>
              <a:defRPr>
                <a:solidFill>
                  <a:schemeClr val="tx1"/>
                </a:solidFill>
                <a:latin typeface="Segoe UI" panose="020B0502040204020203" pitchFamily="34" charset="0"/>
              </a:defRPr>
            </a:lvl7pPr>
            <a:lvl8pPr marL="3497237" indent="-233149" defTabSz="466298" fontAlgn="base">
              <a:spcBef>
                <a:spcPct val="0"/>
              </a:spcBef>
              <a:spcAft>
                <a:spcPct val="0"/>
              </a:spcAft>
              <a:defRPr>
                <a:solidFill>
                  <a:schemeClr val="tx1"/>
                </a:solidFill>
                <a:latin typeface="Segoe UI" panose="020B0502040204020203" pitchFamily="34" charset="0"/>
              </a:defRPr>
            </a:lvl8pPr>
            <a:lvl9pPr marL="3963535" indent="-233149" defTabSz="466298"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DC5C1A49-158F-4B0E-B453-ED87DB131193}" type="slidenum">
              <a:rPr lang="en-US" altLang="en-US">
                <a:solidFill>
                  <a:srgbClr val="3F3F3F"/>
                </a:solidFill>
                <a:ea typeface="Segoe Pro Light"/>
              </a:rPr>
              <a:pPr fontAlgn="base">
                <a:spcBef>
                  <a:spcPct val="0"/>
                </a:spcBef>
                <a:spcAft>
                  <a:spcPct val="0"/>
                </a:spcAft>
              </a:pPr>
              <a:t>42</a:t>
            </a:fld>
            <a:endParaRPr lang="en-US" altLang="en-US">
              <a:solidFill>
                <a:srgbClr val="3F3F3F"/>
              </a:solidFill>
              <a:ea typeface="Segoe Pro Light"/>
            </a:endParaRPr>
          </a:p>
        </p:txBody>
      </p:sp>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320" y="2953244"/>
            <a:ext cx="3638124" cy="85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2975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Tree>
    <p:extLst>
      <p:ext uri="{BB962C8B-B14F-4D97-AF65-F5344CB8AC3E}">
        <p14:creationId xmlns:p14="http://schemas.microsoft.com/office/powerpoint/2010/main" val="12894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99292" y="1245120"/>
            <a:ext cx="7904115" cy="847540"/>
          </a:xfrm>
          <a:prstGeom prst="rect">
            <a:avLst/>
          </a:prstGeom>
          <a:solidFill>
            <a:srgbClr val="292929">
              <a:alpha val="60000"/>
            </a:srgbClr>
          </a:solidFill>
        </p:spPr>
        <p:txBody>
          <a:bodyPr wrap="square">
            <a:spAutoFit/>
          </a:bodyPr>
          <a:lstStyle/>
          <a:p>
            <a:pPr defTabSz="712940"/>
            <a:r>
              <a:rPr lang="en-US" sz="2400" kern="0" dirty="0">
                <a:solidFill>
                  <a:schemeClr val="bg1"/>
                </a:solidFill>
              </a:rPr>
              <a:t>Am I meeting my service Key Performance Indicators (KPIs)?</a:t>
            </a:r>
          </a:p>
        </p:txBody>
      </p:sp>
      <p:sp>
        <p:nvSpPr>
          <p:cNvPr id="4" name="Rectangle 3"/>
          <p:cNvSpPr/>
          <p:nvPr/>
        </p:nvSpPr>
        <p:spPr>
          <a:xfrm>
            <a:off x="5837293" y="2952103"/>
            <a:ext cx="3352324"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What is the root cause?</a:t>
            </a:r>
          </a:p>
        </p:txBody>
      </p:sp>
      <p:sp>
        <p:nvSpPr>
          <p:cNvPr id="5" name="Rectangle 4"/>
          <p:cNvSpPr/>
          <p:nvPr/>
        </p:nvSpPr>
        <p:spPr>
          <a:xfrm>
            <a:off x="749254" y="3953177"/>
            <a:ext cx="5468983"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Is my application loading fast enough?</a:t>
            </a:r>
          </a:p>
        </p:txBody>
      </p:sp>
      <p:sp>
        <p:nvSpPr>
          <p:cNvPr id="6" name="Rectangle 5"/>
          <p:cNvSpPr/>
          <p:nvPr/>
        </p:nvSpPr>
        <p:spPr>
          <a:xfrm>
            <a:off x="7437265" y="5813169"/>
            <a:ext cx="4495162" cy="470856"/>
          </a:xfrm>
          <a:prstGeom prst="rect">
            <a:avLst/>
          </a:prstGeom>
          <a:solidFill>
            <a:srgbClr val="292929">
              <a:alpha val="60000"/>
            </a:srgbClr>
          </a:solidFill>
        </p:spPr>
        <p:txBody>
          <a:bodyPr wrap="square">
            <a:spAutoFit/>
          </a:bodyPr>
          <a:lstStyle/>
          <a:p>
            <a:pPr defTabSz="712940"/>
            <a:r>
              <a:rPr lang="en-US" sz="2400" kern="0" dirty="0">
                <a:solidFill>
                  <a:schemeClr val="bg1"/>
                </a:solidFill>
              </a:rPr>
              <a:t>Is my application </a:t>
            </a:r>
            <a:r>
              <a:rPr lang="en-US" sz="2400" b="1" kern="0" dirty="0">
                <a:solidFill>
                  <a:schemeClr val="bg1"/>
                </a:solidFill>
              </a:rPr>
              <a:t>Up</a:t>
            </a:r>
            <a:r>
              <a:rPr lang="en-US" sz="2400" kern="0" dirty="0">
                <a:solidFill>
                  <a:schemeClr val="bg1"/>
                </a:solidFill>
              </a:rPr>
              <a:t> or </a:t>
            </a:r>
            <a:r>
              <a:rPr lang="en-US" sz="2400" b="1" kern="0" dirty="0">
                <a:solidFill>
                  <a:schemeClr val="bg1"/>
                </a:solidFill>
              </a:rPr>
              <a:t>Down</a:t>
            </a:r>
            <a:r>
              <a:rPr lang="en-US" sz="2400" kern="0" dirty="0">
                <a:solidFill>
                  <a:schemeClr val="bg1"/>
                </a:solidFill>
              </a:rPr>
              <a:t>?</a:t>
            </a:r>
          </a:p>
        </p:txBody>
      </p:sp>
      <p:sp>
        <p:nvSpPr>
          <p:cNvPr id="7" name="Rectangle 6"/>
          <p:cNvSpPr/>
          <p:nvPr/>
        </p:nvSpPr>
        <p:spPr>
          <a:xfrm>
            <a:off x="199292" y="2513015"/>
            <a:ext cx="4647541"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How many people are impacted?</a:t>
            </a:r>
          </a:p>
        </p:txBody>
      </p:sp>
      <p:sp>
        <p:nvSpPr>
          <p:cNvPr id="8" name="Rectangle 7"/>
          <p:cNvSpPr/>
          <p:nvPr/>
        </p:nvSpPr>
        <p:spPr>
          <a:xfrm>
            <a:off x="7742024" y="1833841"/>
            <a:ext cx="3961837" cy="470856"/>
          </a:xfrm>
          <a:prstGeom prst="rect">
            <a:avLst/>
          </a:prstGeom>
          <a:solidFill>
            <a:srgbClr val="292929">
              <a:alpha val="60000"/>
            </a:srgbClr>
          </a:solidFill>
        </p:spPr>
        <p:txBody>
          <a:bodyPr wrap="square">
            <a:spAutoFit/>
          </a:bodyPr>
          <a:lstStyle/>
          <a:p>
            <a:pPr defTabSz="712940"/>
            <a:r>
              <a:rPr lang="en-US" sz="2400" kern="0" dirty="0">
                <a:solidFill>
                  <a:schemeClr val="bg1"/>
                </a:solidFill>
              </a:rPr>
              <a:t>Is my application crashing?</a:t>
            </a:r>
          </a:p>
        </p:txBody>
      </p:sp>
      <p:sp>
        <p:nvSpPr>
          <p:cNvPr id="9" name="Rectangle 8"/>
          <p:cNvSpPr/>
          <p:nvPr/>
        </p:nvSpPr>
        <p:spPr>
          <a:xfrm>
            <a:off x="7742022" y="4161465"/>
            <a:ext cx="3961838"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What exactly was going on?</a:t>
            </a:r>
          </a:p>
        </p:txBody>
      </p:sp>
      <p:sp>
        <p:nvSpPr>
          <p:cNvPr id="10" name="Rectangle 9"/>
          <p:cNvSpPr/>
          <p:nvPr/>
        </p:nvSpPr>
        <p:spPr>
          <a:xfrm>
            <a:off x="2942103" y="4970052"/>
            <a:ext cx="5866568"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How responsive are my dependency calls?</a:t>
            </a:r>
          </a:p>
        </p:txBody>
      </p:sp>
      <p:sp>
        <p:nvSpPr>
          <p:cNvPr id="11" name="Rectangle 10"/>
          <p:cNvSpPr/>
          <p:nvPr/>
        </p:nvSpPr>
        <p:spPr>
          <a:xfrm>
            <a:off x="884995" y="6163885"/>
            <a:ext cx="5180865" cy="461665"/>
          </a:xfrm>
          <a:prstGeom prst="rect">
            <a:avLst/>
          </a:prstGeom>
          <a:solidFill>
            <a:srgbClr val="292929">
              <a:alpha val="60000"/>
            </a:srgbClr>
          </a:solidFill>
        </p:spPr>
        <p:txBody>
          <a:bodyPr wrap="square">
            <a:spAutoFit/>
          </a:bodyPr>
          <a:lstStyle/>
          <a:p>
            <a:pPr defTabSz="712940"/>
            <a:r>
              <a:rPr lang="en-US" sz="2400" kern="0" dirty="0">
                <a:solidFill>
                  <a:schemeClr val="bg1"/>
                </a:solidFill>
              </a:rPr>
              <a:t>Is my server able to handle the load?</a:t>
            </a:r>
          </a:p>
        </p:txBody>
      </p:sp>
      <p:sp>
        <p:nvSpPr>
          <p:cNvPr id="15" name="Title 14"/>
          <p:cNvSpPr>
            <a:spLocks noGrp="1"/>
          </p:cNvSpPr>
          <p:nvPr>
            <p:ph type="title"/>
          </p:nvPr>
        </p:nvSpPr>
        <p:spPr/>
        <p:txBody>
          <a:bodyPr/>
          <a:lstStyle/>
          <a:p>
            <a:r>
              <a:rPr lang="en-US" dirty="0"/>
              <a:t>Facing These Questions?</a:t>
            </a:r>
          </a:p>
        </p:txBody>
      </p:sp>
      <p:sp>
        <p:nvSpPr>
          <p:cNvPr id="43" name="Slide Number Placeholder 42"/>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schemeClr val="bg1"/>
                </a:solidFill>
              </a:rPr>
              <a:pPr defTabSz="932550"/>
              <a:t>5</a:t>
            </a:fld>
            <a:endParaRPr lang="en-US" dirty="0">
              <a:solidFill>
                <a:schemeClr val="bg1"/>
              </a:solidFill>
            </a:endParaRPr>
          </a:p>
        </p:txBody>
      </p:sp>
    </p:spTree>
    <p:extLst>
      <p:ext uri="{BB962C8B-B14F-4D97-AF65-F5344CB8AC3E}">
        <p14:creationId xmlns:p14="http://schemas.microsoft.com/office/powerpoint/2010/main" val="1017205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have logs to answer on all questions, right? </a:t>
            </a:r>
          </a:p>
        </p:txBody>
      </p:sp>
      <p:sp>
        <p:nvSpPr>
          <p:cNvPr id="3" name="Slide Number Placeholder 2"/>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6</a:t>
            </a:fld>
            <a:endParaRPr lang="en-US" dirty="0">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73" y="1499900"/>
            <a:ext cx="9450244" cy="4696398"/>
          </a:xfrm>
          <a:prstGeom prst="rect">
            <a:avLst/>
          </a:prstGeom>
        </p:spPr>
      </p:pic>
      <p:sp>
        <p:nvSpPr>
          <p:cNvPr id="4" name="TextBox 3"/>
          <p:cNvSpPr txBox="1"/>
          <p:nvPr/>
        </p:nvSpPr>
        <p:spPr>
          <a:xfrm>
            <a:off x="1133658" y="1950214"/>
            <a:ext cx="8717814" cy="1630991"/>
          </a:xfrm>
          <a:prstGeom prst="rect">
            <a:avLst/>
          </a:prstGeom>
          <a:noFill/>
        </p:spPr>
        <p:txBody>
          <a:bodyPr wrap="square" rtlCol="0">
            <a:spAutoFit/>
          </a:bodyPr>
          <a:lstStyle/>
          <a:p>
            <a:pPr algn="ctr"/>
            <a:r>
              <a:rPr lang="en-US" sz="4896" dirty="0">
                <a:solidFill>
                  <a:srgbClr val="FF0000"/>
                </a:solidFill>
              </a:rPr>
              <a:t>You like reading logs </a:t>
            </a:r>
          </a:p>
          <a:p>
            <a:pPr algn="ctr"/>
            <a:r>
              <a:rPr lang="en-US" sz="4896" dirty="0">
                <a:solidFill>
                  <a:srgbClr val="FF0000"/>
                </a:solidFill>
              </a:rPr>
              <a:t>Friday afternoon?</a:t>
            </a:r>
          </a:p>
        </p:txBody>
      </p:sp>
    </p:spTree>
    <p:extLst>
      <p:ext uri="{BB962C8B-B14F-4D97-AF65-F5344CB8AC3E}">
        <p14:creationId xmlns:p14="http://schemas.microsoft.com/office/powerpoint/2010/main" val="49709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Application Insights?</a:t>
            </a:r>
          </a:p>
        </p:txBody>
      </p:sp>
      <p:sp>
        <p:nvSpPr>
          <p:cNvPr id="6" name="Text Placeholder 5"/>
          <p:cNvSpPr>
            <a:spLocks noGrp="1"/>
          </p:cNvSpPr>
          <p:nvPr>
            <p:ph type="body" sz="quarter" idx="4294967295"/>
          </p:nvPr>
        </p:nvSpPr>
        <p:spPr>
          <a:xfrm>
            <a:off x="0" y="1165225"/>
            <a:ext cx="11396663" cy="976313"/>
          </a:xfrm>
        </p:spPr>
        <p:txBody>
          <a:bodyPr/>
          <a:lstStyle/>
          <a:p>
            <a:endParaRPr lang="en-US" dirty="0"/>
          </a:p>
          <a:p>
            <a:endParaRPr lang="en-US" dirty="0"/>
          </a:p>
        </p:txBody>
      </p:sp>
      <p:sp>
        <p:nvSpPr>
          <p:cNvPr id="7" name="Slide Number Placeholder 6"/>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schemeClr val="bg1"/>
                </a:solidFill>
              </a:rPr>
              <a:pPr defTabSz="932550"/>
              <a:t>7</a:t>
            </a:fld>
            <a:endParaRPr lang="en-US" dirty="0">
              <a:solidFill>
                <a:schemeClr val="bg1"/>
              </a:solidFill>
            </a:endParaRPr>
          </a:p>
        </p:txBody>
      </p:sp>
      <p:pic>
        <p:nvPicPr>
          <p:cNvPr id="48" name="Picture 47"/>
          <p:cNvPicPr>
            <a:picLocks noChangeAspect="1"/>
          </p:cNvPicPr>
          <p:nvPr/>
        </p:nvPicPr>
        <p:blipFill>
          <a:blip r:embed="rId3"/>
          <a:stretch>
            <a:fillRect/>
          </a:stretch>
        </p:blipFill>
        <p:spPr>
          <a:xfrm>
            <a:off x="3383411" y="5723195"/>
            <a:ext cx="2056334" cy="1271585"/>
          </a:xfrm>
          <a:prstGeom prst="rect">
            <a:avLst/>
          </a:prstGeom>
        </p:spPr>
      </p:pic>
      <p:sp>
        <p:nvSpPr>
          <p:cNvPr id="49" name="Bent Arrow 48"/>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79"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dirty="0">
              <a:solidFill>
                <a:srgbClr val="000000"/>
              </a:solidFill>
            </a:endParaRPr>
          </a:p>
        </p:txBody>
      </p:sp>
      <p:sp>
        <p:nvSpPr>
          <p:cNvPr id="80"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dirty="0">
              <a:solidFill>
                <a:srgbClr val="000000"/>
              </a:solidFill>
            </a:endParaRPr>
          </a:p>
        </p:txBody>
      </p:sp>
      <p:pic>
        <p:nvPicPr>
          <p:cNvPr id="81" name="Picture 80"/>
          <p:cNvPicPr>
            <a:picLocks noChangeAspect="1"/>
          </p:cNvPicPr>
          <p:nvPr/>
        </p:nvPicPr>
        <p:blipFill rotWithShape="1">
          <a:blip r:embed="rId4"/>
          <a:srcRect l="11266" b="33156"/>
          <a:stretch/>
        </p:blipFill>
        <p:spPr>
          <a:xfrm>
            <a:off x="3382" y="4050917"/>
            <a:ext cx="4530155" cy="2943111"/>
          </a:xfrm>
          <a:prstGeom prst="rect">
            <a:avLst/>
          </a:prstGeom>
        </p:spPr>
      </p:pic>
      <p:sp>
        <p:nvSpPr>
          <p:cNvPr id="82" name="Rectangle 81"/>
          <p:cNvSpPr/>
          <p:nvPr/>
        </p:nvSpPr>
        <p:spPr>
          <a:xfrm>
            <a:off x="1624157" y="1581669"/>
            <a:ext cx="3069384" cy="1016263"/>
          </a:xfrm>
          <a:prstGeom prst="rect">
            <a:avLst/>
          </a:prstGeom>
        </p:spPr>
        <p:txBody>
          <a:bodyPr wrap="square">
            <a:spAutoFit/>
          </a:bodyPr>
          <a:lstStyle/>
          <a:p>
            <a:pPr>
              <a:lnSpc>
                <a:spcPct val="120000"/>
              </a:lnSpc>
            </a:pPr>
            <a:r>
              <a:rPr lang="en-US" sz="1632" spc="31" dirty="0">
                <a:latin typeface="Segoe UI" panose="020B0502040204020203" pitchFamily="34" charset="0"/>
                <a:cs typeface="Segoe UI" panose="020B0502040204020203" pitchFamily="34" charset="0"/>
              </a:rPr>
              <a:t>Telemetry is collected at each</a:t>
            </a:r>
            <a:r>
              <a:rPr lang="en-US" sz="1632" dirty="0">
                <a:latin typeface="Segoe UI" panose="020B0502040204020203" pitchFamily="34" charset="0"/>
                <a:cs typeface="Segoe UI" panose="020B0502040204020203" pitchFamily="34" charset="0"/>
              </a:rPr>
              <a:t> </a:t>
            </a:r>
            <a:r>
              <a:rPr lang="en-US" sz="1632" spc="-31" dirty="0">
                <a:latin typeface="Segoe UI" panose="020B0502040204020203" pitchFamily="34" charset="0"/>
                <a:cs typeface="Segoe UI" panose="020B0502040204020203" pitchFamily="34" charset="0"/>
              </a:rPr>
              <a:t>tier: mobile applications, server</a:t>
            </a:r>
            <a:r>
              <a:rPr lang="en-US" sz="1632" dirty="0">
                <a:latin typeface="Segoe UI" panose="020B0502040204020203" pitchFamily="34" charset="0"/>
                <a:cs typeface="Segoe UI" panose="020B0502040204020203" pitchFamily="34" charset="0"/>
              </a:rPr>
              <a:t> applications and browser</a:t>
            </a:r>
          </a:p>
        </p:txBody>
      </p:sp>
      <p:sp>
        <p:nvSpPr>
          <p:cNvPr id="83" name="Rectangle 82"/>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solidFill>
                  <a:schemeClr val="tx1">
                    <a:alpha val="15000"/>
                  </a:schemeClr>
                </a:solidFill>
              </a:rPr>
              <a:t>1</a:t>
            </a:r>
          </a:p>
        </p:txBody>
      </p:sp>
      <p:sp>
        <p:nvSpPr>
          <p:cNvPr id="84" name="Rectangle 83"/>
          <p:cNvSpPr/>
          <p:nvPr/>
        </p:nvSpPr>
        <p:spPr>
          <a:xfrm>
            <a:off x="5841870" y="4529217"/>
            <a:ext cx="3426984" cy="996427"/>
          </a:xfrm>
          <a:prstGeom prst="rect">
            <a:avLst/>
          </a:prstGeom>
        </p:spPr>
        <p:txBody>
          <a:bodyPr wrap="square">
            <a:spAutoFit/>
          </a:bodyPr>
          <a:lstStyle/>
          <a:p>
            <a:pPr defTabSz="951121">
              <a:lnSpc>
                <a:spcPct val="120000"/>
              </a:lnSpc>
            </a:pPr>
            <a:r>
              <a:rPr lang="en-US" sz="1632" dirty="0">
                <a:latin typeface="Segoe UI" panose="020B0502040204020203" pitchFamily="34" charset="0"/>
                <a:cs typeface="Segoe UI" panose="020B0502040204020203" pitchFamily="34" charset="0"/>
              </a:rPr>
              <a:t>Telemetry arrives in the Application Insights service in the cloud where it is processed &amp; stored</a:t>
            </a:r>
          </a:p>
        </p:txBody>
      </p:sp>
      <p:sp>
        <p:nvSpPr>
          <p:cNvPr id="85" name="Rectangle 84"/>
          <p:cNvSpPr/>
          <p:nvPr/>
        </p:nvSpPr>
        <p:spPr>
          <a:xfrm>
            <a:off x="8634593" y="1152574"/>
            <a:ext cx="3449539" cy="862524"/>
          </a:xfrm>
          <a:prstGeom prst="rect">
            <a:avLst/>
          </a:prstGeom>
        </p:spPr>
        <p:txBody>
          <a:bodyPr wrap="square">
            <a:spAutoFit/>
          </a:bodyPr>
          <a:lstStyle/>
          <a:p>
            <a:r>
              <a:rPr lang="en-US" sz="1632" dirty="0">
                <a:latin typeface="Segoe UI" panose="020B0502040204020203" pitchFamily="34" charset="0"/>
                <a:cs typeface="Segoe UI" panose="020B0502040204020203" pitchFamily="34" charset="0"/>
              </a:rPr>
              <a:t>Get a 360° view of the application including availability, performance and usage patterns</a:t>
            </a:r>
          </a:p>
        </p:txBody>
      </p:sp>
      <p:sp>
        <p:nvSpPr>
          <p:cNvPr id="86" name="Rectangle 85"/>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solidFill>
                  <a:schemeClr val="tx1">
                    <a:alpha val="15000"/>
                  </a:schemeClr>
                </a:solidFill>
              </a:rPr>
              <a:t>3</a:t>
            </a:r>
          </a:p>
        </p:txBody>
      </p:sp>
      <p:sp>
        <p:nvSpPr>
          <p:cNvPr id="87" name="Right Arrow 86"/>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88"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dirty="0">
              <a:solidFill>
                <a:srgbClr val="692B7B"/>
              </a:solidFill>
            </a:endParaRPr>
          </a:p>
        </p:txBody>
      </p:sp>
      <p:grpSp>
        <p:nvGrpSpPr>
          <p:cNvPr id="89" name="Group 88"/>
          <p:cNvGrpSpPr/>
          <p:nvPr/>
        </p:nvGrpSpPr>
        <p:grpSpPr>
          <a:xfrm>
            <a:off x="8143370" y="4603164"/>
            <a:ext cx="4289723" cy="2390865"/>
            <a:chOff x="7982235" y="4513470"/>
            <a:chExt cx="4206590" cy="2344530"/>
          </a:xfrm>
        </p:grpSpPr>
        <p:sp>
          <p:nvSpPr>
            <p:cNvPr id="90"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1"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2"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3"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4"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5"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6"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7"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8"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99"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0"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1"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2"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3"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4"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5"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6"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7"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08"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11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grpSp>
      <p:sp>
        <p:nvSpPr>
          <p:cNvPr id="117" name="Rectangle 116"/>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solidFill>
                  <a:schemeClr val="tx1">
                    <a:alpha val="15000"/>
                  </a:schemeClr>
                </a:solidFill>
              </a:rPr>
              <a:t>2</a:t>
            </a:r>
          </a:p>
        </p:txBody>
      </p:sp>
      <p:pic>
        <p:nvPicPr>
          <p:cNvPr id="118" name="Picture 1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119" name="Group 118"/>
          <p:cNvGrpSpPr/>
          <p:nvPr/>
        </p:nvGrpSpPr>
        <p:grpSpPr>
          <a:xfrm>
            <a:off x="8425397" y="2071699"/>
            <a:ext cx="3748853" cy="2987947"/>
            <a:chOff x="8238220" y="2114321"/>
            <a:chExt cx="3676201" cy="2930041"/>
          </a:xfrm>
        </p:grpSpPr>
        <p:pic>
          <p:nvPicPr>
            <p:cNvPr id="120" name="Picture 119"/>
            <p:cNvPicPr>
              <a:picLocks noChangeAspect="1"/>
            </p:cNvPicPr>
            <p:nvPr/>
          </p:nvPicPr>
          <p:blipFill>
            <a:blip r:embed="rId6"/>
            <a:stretch>
              <a:fillRect/>
            </a:stretch>
          </p:blipFill>
          <p:spPr>
            <a:xfrm>
              <a:off x="10498181" y="2736060"/>
              <a:ext cx="1416240" cy="2308302"/>
            </a:xfrm>
            <a:prstGeom prst="rect">
              <a:avLst/>
            </a:prstGeom>
          </p:spPr>
        </p:pic>
        <p:pic>
          <p:nvPicPr>
            <p:cNvPr id="121" name="Picture 120"/>
            <p:cNvPicPr>
              <a:picLocks noChangeAspect="1"/>
            </p:cNvPicPr>
            <p:nvPr/>
          </p:nvPicPr>
          <p:blipFill>
            <a:blip r:embed="rId7"/>
            <a:stretch>
              <a:fillRect/>
            </a:stretch>
          </p:blipFill>
          <p:spPr>
            <a:xfrm>
              <a:off x="9369661" y="2425191"/>
              <a:ext cx="1406394" cy="2300288"/>
            </a:xfrm>
            <a:prstGeom prst="rect">
              <a:avLst/>
            </a:prstGeom>
          </p:spPr>
        </p:pic>
        <p:pic>
          <p:nvPicPr>
            <p:cNvPr id="122" name="Picture 121"/>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5273134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solidFill>
            <a:srgbClr val="B4009E">
              <a:alpha val="90000"/>
            </a:srgbClr>
          </a:solidFill>
          <a:ln>
            <a:solidFill>
              <a:schemeClr val="accent1"/>
            </a:solidFill>
          </a:ln>
        </p:spPr>
        <p:txBody>
          <a:bodyPr/>
          <a:lstStyle/>
          <a:p>
            <a:r>
              <a:rPr lang="en-US" dirty="0"/>
              <a:t>Demo: Get Started</a:t>
            </a:r>
          </a:p>
        </p:txBody>
      </p:sp>
    </p:spTree>
    <p:extLst>
      <p:ext uri="{BB962C8B-B14F-4D97-AF65-F5344CB8AC3E}">
        <p14:creationId xmlns:p14="http://schemas.microsoft.com/office/powerpoint/2010/main" val="16079661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Any Platform - Any App</a:t>
            </a:r>
          </a:p>
          <a:p>
            <a:pPr lvl="1"/>
            <a:r>
              <a:rPr lang="en-US" dirty="0"/>
              <a:t>On-premises, Azure, Amazon Web Services (AWS), Google Cloud, App Stores</a:t>
            </a:r>
          </a:p>
          <a:p>
            <a:endParaRPr lang="en-US" dirty="0"/>
          </a:p>
          <a:p>
            <a:r>
              <a:rPr lang="en-US" dirty="0"/>
              <a:t>Open Source SDKs</a:t>
            </a:r>
            <a:br>
              <a:rPr lang="en-US" dirty="0"/>
            </a:br>
            <a:endParaRPr lang="en-US" dirty="0"/>
          </a:p>
          <a:p>
            <a:r>
              <a:rPr lang="en-US" dirty="0"/>
              <a:t>Logging Frameworks</a:t>
            </a:r>
          </a:p>
          <a:p>
            <a:pPr lvl="1"/>
            <a:r>
              <a:rPr lang="en-US" dirty="0"/>
              <a:t>Log4Net, nLog, System.Diagnostics, Log4J, Logback</a:t>
            </a:r>
          </a:p>
        </p:txBody>
      </p:sp>
      <p:sp>
        <p:nvSpPr>
          <p:cNvPr id="3" name="Title 2"/>
          <p:cNvSpPr>
            <a:spLocks noGrp="1"/>
          </p:cNvSpPr>
          <p:nvPr>
            <p:ph type="title"/>
          </p:nvPr>
        </p:nvSpPr>
        <p:spPr/>
        <p:txBody>
          <a:bodyPr/>
          <a:lstStyle/>
          <a:p>
            <a:r>
              <a:rPr lang="en-US" dirty="0"/>
              <a:t>Supported Platforms and Languages</a:t>
            </a:r>
          </a:p>
        </p:txBody>
      </p:sp>
      <p:sp>
        <p:nvSpPr>
          <p:cNvPr id="14" name="Slide Number Placeholder 13"/>
          <p:cNvSpPr>
            <a:spLocks noGrp="1"/>
          </p:cNvSpPr>
          <p:nvPr>
            <p:ph type="sldNum" sz="quarter" idx="4294967295"/>
          </p:nvPr>
        </p:nvSpPr>
        <p:spPr>
          <a:xfrm>
            <a:off x="9637713" y="6483350"/>
            <a:ext cx="2798762" cy="371475"/>
          </a:xfrm>
        </p:spPr>
        <p:txBody>
          <a:bodyPr/>
          <a:lstStyle/>
          <a:p>
            <a:pPr defTabSz="932550"/>
            <a:fld id="{AFFF257A-30C5-4AFB-911B-BE4CEEA1EA82}" type="slidenum">
              <a:rPr lang="en-US" smtClean="0">
                <a:solidFill>
                  <a:prstClr val="black">
                    <a:tint val="75000"/>
                  </a:prstClr>
                </a:solidFill>
              </a:rPr>
              <a:pPr defTabSz="932550"/>
              <a:t>9</a:t>
            </a:fld>
            <a:endParaRPr lang="en-US" dirty="0">
              <a:solidFill>
                <a:prstClr val="black">
                  <a:tint val="75000"/>
                </a:prst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463" y="1882897"/>
            <a:ext cx="1543001" cy="1543001"/>
          </a:xfrm>
          <a:prstGeom prst="rect">
            <a:avLst/>
          </a:prstGeom>
        </p:spPr>
      </p:pic>
      <p:pic>
        <p:nvPicPr>
          <p:cNvPr id="18" name="Picture 17"/>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971592" y="1736494"/>
            <a:ext cx="1319458" cy="131945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9252" y="23099"/>
            <a:ext cx="1495223" cy="1495223"/>
          </a:xfrm>
          <a:prstGeom prst="rect">
            <a:avLst/>
          </a:prstGeom>
        </p:spPr>
      </p:pic>
      <p:pic>
        <p:nvPicPr>
          <p:cNvPr id="20" name="Picture 2" descr="http://upload.wikimedia.org/wikipedia/commons/f/f1/Ruby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9666" y="3606467"/>
            <a:ext cx="944698" cy="9456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upload.wikimedia.org/wikipedia/commons/thumb/c/c3/Python-logo-notext.svg/2000px-Python-logo-notext.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6605" y="3584440"/>
            <a:ext cx="1029859" cy="10298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3.bp.blogspot.com/-PTty3CfTGnA/TpZOEjTQ_WI/AAAAAAAAAeo/KeKt_D5X2xo/s200/j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99271" y="3554408"/>
            <a:ext cx="1064099" cy="10640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5740726" y="5352542"/>
            <a:ext cx="3367883" cy="1502283"/>
          </a:xfrm>
          <a:prstGeom prst="rect">
            <a:avLst/>
          </a:prstGeom>
          <a:solidFill>
            <a:srgbClr val="333333"/>
          </a:solidFill>
        </p:spPr>
      </p:pic>
      <p:pic>
        <p:nvPicPr>
          <p:cNvPr id="25" name="Picture 16" descr="File:PHP-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68350" y="5272475"/>
            <a:ext cx="1922699" cy="1019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56629" y="4971689"/>
            <a:ext cx="3388217" cy="1246334"/>
          </a:xfrm>
          <a:prstGeom prst="rect">
            <a:avLst/>
          </a:prstGeom>
        </p:spPr>
      </p:pic>
    </p:spTree>
    <p:extLst>
      <p:ext uri="{BB962C8B-B14F-4D97-AF65-F5344CB8AC3E}">
        <p14:creationId xmlns:p14="http://schemas.microsoft.com/office/powerpoint/2010/main" val="684205885"/>
      </p:ext>
    </p:extLst>
  </p:cSld>
  <p:clrMapOvr>
    <a:masterClrMapping/>
  </p:clrMapOvr>
  <p:transition>
    <p:fade/>
  </p:transition>
</p:sld>
</file>

<file path=ppt/theme/theme1.xml><?xml version="1.0" encoding="utf-8"?>
<a:theme xmlns:a="http://schemas.openxmlformats.org/drawingml/2006/main" name="One Marketing White Template 16x9">
  <a:themeElements>
    <a:clrScheme name="Custom 13">
      <a:dk1>
        <a:srgbClr val="505050"/>
      </a:dk1>
      <a:lt1>
        <a:srgbClr val="FFFFFF"/>
      </a:lt1>
      <a:dk2>
        <a:srgbClr val="68217A"/>
      </a:dk2>
      <a:lt2>
        <a:srgbClr val="D2D2D2"/>
      </a:lt2>
      <a:accent1>
        <a:srgbClr val="B4009E"/>
      </a:accent1>
      <a:accent2>
        <a:srgbClr val="DC3C00"/>
      </a:accent2>
      <a:accent3>
        <a:srgbClr val="68217A"/>
      </a:accent3>
      <a:accent4>
        <a:srgbClr val="737373"/>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One_Marketing_Template_White_16x9_final.potx" id="{E5218CF9-803C-4A06-B0B1-3C20ACCD64EA}" vid="{6BDE5C73-3C96-4D20-B43A-8521899DD8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B602D73560A84ABF7C2DAF91442DC9" ma:contentTypeVersion="1" ma:contentTypeDescription="Create a new document." ma:contentTypeScope="" ma:versionID="aae381d66fbfd14a3fddcf59d2cc6916">
  <xsd:schema xmlns:xsd="http://www.w3.org/2001/XMLSchema" xmlns:xs="http://www.w3.org/2001/XMLSchema" xmlns:p="http://schemas.microsoft.com/office/2006/metadata/properties" xmlns:ns3="506cb356-9f01-424f-bc50-987c5791f368" targetNamespace="http://schemas.microsoft.com/office/2006/metadata/properties" ma:root="true" ma:fieldsID="af45e4cad795797cef85a4134c73c653" ns3:_="">
    <xsd:import namespace="506cb356-9f01-424f-bc50-987c5791f36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6cb356-9f01-424f-bc50-987c5791f3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506cb356-9f01-424f-bc50-987c5791f36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94B33B-B0BB-4EBC-A328-B2AD1C3143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6cb356-9f01-424f-bc50-987c5791f3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TechDay%202014%2016x9</Template>
  <TotalTime>490</TotalTime>
  <Words>3597</Words>
  <Application>Microsoft Office PowerPoint</Application>
  <PresentationFormat>Custom</PresentationFormat>
  <Paragraphs>404</Paragraphs>
  <Slides>43</Slides>
  <Notes>37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MS PGothic</vt:lpstr>
      <vt:lpstr>Arial</vt:lpstr>
      <vt:lpstr>Arial Black</vt:lpstr>
      <vt:lpstr>Calibri</vt:lpstr>
      <vt:lpstr>Consolas</vt:lpstr>
      <vt:lpstr>Courier New</vt:lpstr>
      <vt:lpstr>Segoe Pro Light</vt:lpstr>
      <vt:lpstr>Segoe UI</vt:lpstr>
      <vt:lpstr>Segoe UI Light</vt:lpstr>
      <vt:lpstr>Segoe UI Semibold</vt:lpstr>
      <vt:lpstr>Segoe UI Semilight</vt:lpstr>
      <vt:lpstr>Wingdings</vt:lpstr>
      <vt:lpstr>One Marketing White Template 16x9</vt:lpstr>
      <vt:lpstr>What you know about your users and apps based on Application Insights and Mobile Engagement telemetry?</vt:lpstr>
      <vt:lpstr>Agenda</vt:lpstr>
      <vt:lpstr>You deployed your app.  What usually happening with your app next?    </vt:lpstr>
      <vt:lpstr>PowerPoint Presentation</vt:lpstr>
      <vt:lpstr>Facing These Questions?</vt:lpstr>
      <vt:lpstr>You have logs to answer on all questions, right? </vt:lpstr>
      <vt:lpstr>What Is Application Insights?</vt:lpstr>
      <vt:lpstr>PowerPoint Presentation</vt:lpstr>
      <vt:lpstr>Supported Platforms and Languages</vt:lpstr>
      <vt:lpstr>Real World Problems</vt:lpstr>
      <vt:lpstr>Identify and Triage Issues: Availability</vt:lpstr>
      <vt:lpstr>Diagnose and Solve Problems: Performance</vt:lpstr>
      <vt:lpstr>Learning About Your Customers</vt:lpstr>
      <vt:lpstr>Learn and Improve Continuously: Usage</vt:lpstr>
      <vt:lpstr>Execution Mode</vt:lpstr>
      <vt:lpstr>Track Method</vt:lpstr>
      <vt:lpstr>Custom Events</vt:lpstr>
      <vt:lpstr>Custom Events</vt:lpstr>
      <vt:lpstr> </vt:lpstr>
      <vt:lpstr>Exception</vt:lpstr>
      <vt:lpstr>Summary</vt:lpstr>
      <vt:lpstr>  69% of users open an app &lt;10 times  25% of users use an app just once!</vt:lpstr>
      <vt:lpstr>Push Notifications</vt:lpstr>
      <vt:lpstr>Azure Mobile Engagement is a SaaS delivered platform that enables: </vt:lpstr>
      <vt:lpstr>How Azure Mobile Engagement works</vt:lpstr>
      <vt:lpstr>Develop using any platform</vt:lpstr>
      <vt:lpstr>Open APIs</vt:lpstr>
      <vt:lpstr>Integrate the SDKs with few lines of code</vt:lpstr>
      <vt:lpstr>Basic concepts with SDK integration</vt:lpstr>
      <vt:lpstr>PowerPoint Presentation</vt:lpstr>
      <vt:lpstr>Maximize Usage</vt:lpstr>
      <vt:lpstr>Maximize  Retention</vt:lpstr>
      <vt:lpstr>Maximize Monetization</vt:lpstr>
      <vt:lpstr>Monitor collected data in real time</vt:lpstr>
      <vt:lpstr>View aggregated analytics</vt:lpstr>
      <vt:lpstr>View aggregated analytics</vt:lpstr>
      <vt:lpstr>PowerPoint Presentation</vt:lpstr>
      <vt:lpstr>Create user segments</vt:lpstr>
      <vt:lpstr>Sending notifications</vt:lpstr>
      <vt:lpstr>Targeting notifications</vt:lpstr>
      <vt:lpstr>PowerPoint Presentation</vt:lpstr>
      <vt:lpstr>PowerPoint Presentation</vt:lpstr>
      <vt:lpstr>PowerPoint Presentation</vt:lpstr>
    </vt:vector>
  </TitlesOfParts>
  <Manager>&lt;Speech writer name goes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TechDay 2014 - Lithuania, Estonia, Latvia</dc:title>
  <dc:subject>Microsoft TechDay 2014</dc:subject>
  <dc:creator>Helena Kivi-Rannik</dc:creator>
  <cp:keywords>Microsoft, TechDay 2016, Baltics, Estonia, Latvia, Lithuania</cp:keywords>
  <dc:description/>
  <cp:lastModifiedBy>Igor Sychev</cp:lastModifiedBy>
  <cp:revision>51</cp:revision>
  <dcterms:created xsi:type="dcterms:W3CDTF">2014-10-08T19:47:08Z</dcterms:created>
  <dcterms:modified xsi:type="dcterms:W3CDTF">2016-03-30T09:53:41Z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0x01010007B602D73560A84ABF7C2DAF91442DC9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Campaign">
    <vt:lpwstr/>
  </property>
  <property fmtid="{D5CDD505-2E9C-101B-9397-08002B2CF9AE}" pid="8" name="Event_x0020_Location">
    <vt:lpwstr/>
  </property>
  <property fmtid="{D5CDD505-2E9C-101B-9397-08002B2CF9AE}" pid="9" name="Audience1">
    <vt:lpwstr/>
  </property>
  <property fmtid="{D5CDD505-2E9C-101B-9397-08002B2CF9AE}" pid="10" name="Event_x0020_Name">
    <vt:lpwstr/>
  </property>
  <property fmtid="{D5CDD505-2E9C-101B-9397-08002B2CF9AE}" pid="11" name="Event_x0020_Venue">
    <vt:lpwstr/>
  </property>
  <property fmtid="{D5CDD505-2E9C-101B-9397-08002B2CF9AE}" pid="12" name="TaxKeyword">
    <vt:lpwstr>43;#brand guidelines|869c67fb-4ae4-4cf1-8315-33fbb28a6230;#44;#Presentation templates|33e5c5e2-5533-41ae-8af5-5dff082cf2c2;#45;#One Microsoft|cabe8709-bd7f-4dfe-8206-74f7b5655238</vt:lpwstr>
  </property>
  <property fmtid="{D5CDD505-2E9C-101B-9397-08002B2CF9AE}" pid="13" name="Event Name">
    <vt:lpwstr/>
  </property>
  <property fmtid="{D5CDD505-2E9C-101B-9397-08002B2CF9AE}" pid="14" name="Event Location">
    <vt:lpwstr/>
  </property>
  <property fmtid="{D5CDD505-2E9C-101B-9397-08002B2CF9AE}" pid="15" name="Event Venue">
    <vt:lpwstr/>
  </property>
</Properties>
</file>